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IBM Plex Mono SemiBold"/>
      <p:regular r:id="rId58"/>
      <p:bold r:id="rId59"/>
      <p:italic r:id="rId60"/>
      <p:boldItalic r:id="rId61"/>
    </p:embeddedFont>
    <p:embeddedFont>
      <p:font typeface="IBM Plex Mon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BMPlexMono-regular.fntdata"/><Relationship Id="rId61" Type="http://schemas.openxmlformats.org/officeDocument/2006/relationships/font" Target="fonts/IBMPlexMonoSemiBold-boldItalic.fntdata"/><Relationship Id="rId20" Type="http://schemas.openxmlformats.org/officeDocument/2006/relationships/slide" Target="slides/slide14.xml"/><Relationship Id="rId64" Type="http://schemas.openxmlformats.org/officeDocument/2006/relationships/font" Target="fonts/IBMPlexMono-italic.fntdata"/><Relationship Id="rId63" Type="http://schemas.openxmlformats.org/officeDocument/2006/relationships/font" Target="fonts/IBMPlexMon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IBMPlexMon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MonoSemi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IBMPlexMonoSemiBold-bold.fntdata"/><Relationship Id="rId14" Type="http://schemas.openxmlformats.org/officeDocument/2006/relationships/slide" Target="slides/slide8.xml"/><Relationship Id="rId58" Type="http://schemas.openxmlformats.org/officeDocument/2006/relationships/font" Target="fonts/IBMPlexMono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8b861053b_2_12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48b861053b_2_12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48b861053b_2_13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248b861053b_2_13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8b861053b_2_13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48b861053b_2_13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8b861053b_2_14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48b861053b_2_14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8b861053b_2_14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48b861053b_2_14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8b861053b_2_15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48b861053b_2_15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48b861053b_2_16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248b861053b_2_16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8b861053b_2_16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248b861053b_2_167: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61" name="Google Shape;261;g248b861053b_2_167: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8b861053b_2_17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48b861053b_2_17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8b861053b_2_17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48b861053b_2_17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8b861053b_2_7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48b861053b_2_7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8b861053b_2_18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48b861053b_2_18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8b861053b_2_19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48b861053b_2_19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8b861053b_2_19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48b861053b_2_19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8b861053b_2_20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48b861053b_2_20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8b861053b_2_20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48b861053b_2_20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8b861053b_2_21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248b861053b_2_21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8b861053b_2_22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48b861053b_2_22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48b861053b_2_22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48b861053b_2_22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8b861053b_2_23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48b861053b_2_23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8b861053b_2_23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248b861053b_2_23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8b861053b_2_7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248b861053b_2_79: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48b861053b_2_79: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8b861053b_2_24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48b861053b_2_24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8b861053b_2_25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48b861053b_2_25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48b861053b_2_25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248b861053b_2_25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8b861053b_2_26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48b861053b_2_26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48b861053b_2_26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48b861053b_2_26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48b861053b_2_27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248b861053b_2_27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48b861053b_2_27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48b861053b_2_27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48b861053b_2_28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48b861053b_2_28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48b861053b_2_29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248b861053b_2_29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48b861053b_2_29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48b861053b_2_29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8b861053b_2_8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248b861053b_2_8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48b861053b_2_30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248b861053b_2_30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8b861053b_2_30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248b861053b_2_30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8b861053b_2_31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248b861053b_2_31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48b861053b_2_31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248b861053b_2_31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48b861053b_2_32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248b861053b_2_32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48b861053b_2_32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248b861053b_2_32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48b861053b_2_33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248b861053b_2_33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48b861053b_2_34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248b861053b_2_340: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248b861053b_2_340: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4b02668d0b_0_23: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24b02668d0b_0_23:notes"/>
          <p:cNvSpPr txBox="1"/>
          <p:nvPr>
            <p:ph idx="1" type="body"/>
          </p:nvPr>
        </p:nvSpPr>
        <p:spPr>
          <a:xfrm>
            <a:off x="685800" y="21664246"/>
            <a:ext cx="5486400" cy="17725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24b02668d0b_0_23:notes"/>
          <p:cNvSpPr txBox="1"/>
          <p:nvPr>
            <p:ph idx="12" type="sldNum"/>
          </p:nvPr>
        </p:nvSpPr>
        <p:spPr>
          <a:xfrm>
            <a:off x="3884613" y="42757972"/>
            <a:ext cx="2971800" cy="22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4b02668d0b_0_7: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24b02668d0b_0_7:notes"/>
          <p:cNvSpPr txBox="1"/>
          <p:nvPr>
            <p:ph idx="1" type="body"/>
          </p:nvPr>
        </p:nvSpPr>
        <p:spPr>
          <a:xfrm>
            <a:off x="685800" y="21664246"/>
            <a:ext cx="5486400" cy="17725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24b02668d0b_0_7:notes"/>
          <p:cNvSpPr txBox="1"/>
          <p:nvPr>
            <p:ph idx="12" type="sldNum"/>
          </p:nvPr>
        </p:nvSpPr>
        <p:spPr>
          <a:xfrm>
            <a:off x="3884613" y="42757972"/>
            <a:ext cx="2971800" cy="22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8b861053b_2_9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248b861053b_2_9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4b02668d0b_0_0: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g24b02668d0b_0_0:notes"/>
          <p:cNvSpPr txBox="1"/>
          <p:nvPr>
            <p:ph idx="1" type="body"/>
          </p:nvPr>
        </p:nvSpPr>
        <p:spPr>
          <a:xfrm>
            <a:off x="685800" y="21664246"/>
            <a:ext cx="5486400" cy="17725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24b02668d0b_0_0:notes"/>
          <p:cNvSpPr txBox="1"/>
          <p:nvPr>
            <p:ph idx="12" type="sldNum"/>
          </p:nvPr>
        </p:nvSpPr>
        <p:spPr>
          <a:xfrm>
            <a:off x="3884613" y="42757972"/>
            <a:ext cx="2971800" cy="22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48b861053b_2_34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248b861053b_2_34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8b861053b_2_9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48b861053b_2_9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8b861053b_2_10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248b861053b_2_103: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67" name="Google Shape;167;g248b861053b_2_103: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8b861053b_2_11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48b861053b_2_11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8b861053b_2_11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48b861053b_2_11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52" name="Shape 52"/>
        <p:cNvGrpSpPr/>
        <p:nvPr/>
      </p:nvGrpSpPr>
      <p:grpSpPr>
        <a:xfrm>
          <a:off x="0" y="0"/>
          <a:ext cx="0" cy="0"/>
          <a:chOff x="0" y="0"/>
          <a:chExt cx="0" cy="0"/>
        </a:xfrm>
      </p:grpSpPr>
      <p:sp>
        <p:nvSpPr>
          <p:cNvPr id="53" name="Google Shape;53;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marR="0" rtl="0" algn="ctr">
              <a:lnSpc>
                <a:spcPct val="90000"/>
              </a:lnSpc>
              <a:spcBef>
                <a:spcPts val="0"/>
              </a:spcBef>
              <a:spcAft>
                <a:spcPts val="0"/>
              </a:spcAft>
              <a:buClr>
                <a:srgbClr val="005493"/>
              </a:buClr>
              <a:buSzPts val="3600"/>
              <a:buFont typeface="IBM Plex Mono SemiBold"/>
              <a:buNone/>
              <a:defRPr b="0" i="0" sz="36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sp>
        <p:nvSpPr>
          <p:cNvPr id="56" name="Google Shape;56;p1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9" name="Google Shape;59;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60" name="Google Shape;60;p1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2" name="Google Shape;62;p1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63" name="Shape 63"/>
        <p:cNvGrpSpPr/>
        <p:nvPr/>
      </p:nvGrpSpPr>
      <p:grpSpPr>
        <a:xfrm>
          <a:off x="0" y="0"/>
          <a:ext cx="0" cy="0"/>
          <a:chOff x="0" y="0"/>
          <a:chExt cx="0" cy="0"/>
        </a:xfrm>
      </p:grpSpPr>
      <p:sp>
        <p:nvSpPr>
          <p:cNvPr id="64" name="Google Shape;64;p1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8"/>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8" name="Google Shape;68;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19"/>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4" name="Google Shape;74;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6" name="Google Shape;76;p19"/>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7" name="Google Shape;77;p19"/>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8" name="Google Shape;78;p1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20"/>
          <p:cNvSpPr txBox="1"/>
          <p:nvPr>
            <p:ph type="title"/>
          </p:nvPr>
        </p:nvSpPr>
        <p:spPr>
          <a:xfrm>
            <a:off x="629841"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1" name="Google Shape;81;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20"/>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6" name="Google Shape;86;p20"/>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21"/>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0" name="Google Shape;90;p21"/>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1" name="Google Shape;91;p21"/>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2" name="Google Shape;92;p2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2"/>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5" name="Google Shape;95;p22"/>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6" name="Google Shape;96;p2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7" name="Shape 97"/>
        <p:cNvGrpSpPr/>
        <p:nvPr/>
      </p:nvGrpSpPr>
      <p:grpSpPr>
        <a:xfrm>
          <a:off x="0" y="0"/>
          <a:ext cx="0" cy="0"/>
          <a:chOff x="0" y="0"/>
          <a:chExt cx="0" cy="0"/>
        </a:xfrm>
      </p:grpSpPr>
      <p:sp>
        <p:nvSpPr>
          <p:cNvPr id="98" name="Google Shape;98;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9" name="Google Shape;99;p2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marR="0" rtl="0" algn="l">
              <a:lnSpc>
                <a:spcPct val="90000"/>
              </a:lnSpc>
              <a:spcBef>
                <a:spcPts val="80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0" name="Google Shape;100;p2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1" name="Google Shape;101;p23"/>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2" name="Google Shape;102;p23"/>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4" name="Shape 104"/>
        <p:cNvGrpSpPr/>
        <p:nvPr/>
      </p:nvGrpSpPr>
      <p:grpSpPr>
        <a:xfrm>
          <a:off x="0" y="0"/>
          <a:ext cx="0" cy="0"/>
          <a:chOff x="0" y="0"/>
          <a:chExt cx="0" cy="0"/>
        </a:xfrm>
      </p:grpSpPr>
      <p:sp>
        <p:nvSpPr>
          <p:cNvPr id="105" name="Google Shape;105;p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 name="Google Shape;106;p24"/>
          <p:cNvSpPr/>
          <p:nvPr>
            <p:ph idx="2" type="pic"/>
          </p:nvPr>
        </p:nvSpPr>
        <p:spPr>
          <a:xfrm>
            <a:off x="3887391" y="740569"/>
            <a:ext cx="4629150" cy="3655219"/>
          </a:xfrm>
          <a:prstGeom prst="rect">
            <a:avLst/>
          </a:prstGeom>
          <a:noFill/>
          <a:ln>
            <a:noFill/>
          </a:ln>
        </p:spPr>
      </p:sp>
      <p:sp>
        <p:nvSpPr>
          <p:cNvPr id="107" name="Google Shape;107;p2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8" name="Google Shape;108;p24"/>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9" name="Google Shape;109;p2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1" name="Shape 111"/>
        <p:cNvGrpSpPr/>
        <p:nvPr/>
      </p:nvGrpSpPr>
      <p:grpSpPr>
        <a:xfrm>
          <a:off x="0" y="0"/>
          <a:ext cx="0" cy="0"/>
          <a:chOff x="0" y="0"/>
          <a:chExt cx="0" cy="0"/>
        </a:xfrm>
      </p:grpSpPr>
      <p:sp>
        <p:nvSpPr>
          <p:cNvPr id="112" name="Google Shape;112;p25"/>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3" name="Google Shape;113;p2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5"/>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5" name="Google Shape;115;p25"/>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6" name="Google Shape;116;p2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7" name="Shape 117"/>
        <p:cNvGrpSpPr/>
        <p:nvPr/>
      </p:nvGrpSpPr>
      <p:grpSpPr>
        <a:xfrm>
          <a:off x="0" y="0"/>
          <a:ext cx="0" cy="0"/>
          <a:chOff x="0" y="0"/>
          <a:chExt cx="0" cy="0"/>
        </a:xfrm>
      </p:grpSpPr>
      <p:sp>
        <p:nvSpPr>
          <p:cNvPr id="118" name="Google Shape;118;p26"/>
          <p:cNvSpPr txBox="1"/>
          <p:nvPr>
            <p:ph type="title"/>
          </p:nvPr>
        </p:nvSpPr>
        <p:spPr>
          <a:xfrm rot="5400000">
            <a:off x="5350073" y="1467445"/>
            <a:ext cx="4358879" cy="19716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9" name="Google Shape;119;p2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1" name="Google Shape;121;p2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2" name="Google Shape;122;p2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1C7DDB"/>
                </a:solidFill>
                <a:latin typeface="Arial"/>
                <a:ea typeface="Arial"/>
                <a:cs typeface="Arial"/>
                <a:sym typeface="Arial"/>
              </a:defRPr>
            </a:lvl1pPr>
            <a:lvl2pPr indent="0" lvl="1" marL="0" marR="0" rtl="0" algn="r">
              <a:spcBef>
                <a:spcPts val="0"/>
              </a:spcBef>
              <a:buNone/>
              <a:defRPr b="0" i="0" sz="1200" u="none" cap="none" strike="noStrike">
                <a:solidFill>
                  <a:srgbClr val="1C7DDB"/>
                </a:solidFill>
                <a:latin typeface="Arial"/>
                <a:ea typeface="Arial"/>
                <a:cs typeface="Arial"/>
                <a:sym typeface="Arial"/>
              </a:defRPr>
            </a:lvl2pPr>
            <a:lvl3pPr indent="0" lvl="2" marL="0" marR="0" rtl="0" algn="r">
              <a:spcBef>
                <a:spcPts val="0"/>
              </a:spcBef>
              <a:buNone/>
              <a:defRPr b="0" i="0" sz="1200" u="none" cap="none" strike="noStrike">
                <a:solidFill>
                  <a:srgbClr val="1C7DDB"/>
                </a:solidFill>
                <a:latin typeface="Arial"/>
                <a:ea typeface="Arial"/>
                <a:cs typeface="Arial"/>
                <a:sym typeface="Arial"/>
              </a:defRPr>
            </a:lvl3pPr>
            <a:lvl4pPr indent="0" lvl="3" marL="0" marR="0" rtl="0" algn="r">
              <a:spcBef>
                <a:spcPts val="0"/>
              </a:spcBef>
              <a:buNone/>
              <a:defRPr b="0" i="0" sz="1200" u="none" cap="none" strike="noStrike">
                <a:solidFill>
                  <a:srgbClr val="1C7DDB"/>
                </a:solidFill>
                <a:latin typeface="Arial"/>
                <a:ea typeface="Arial"/>
                <a:cs typeface="Arial"/>
                <a:sym typeface="Arial"/>
              </a:defRPr>
            </a:lvl4pPr>
            <a:lvl5pPr indent="0" lvl="4" marL="0" marR="0" rtl="0" algn="r">
              <a:spcBef>
                <a:spcPts val="0"/>
              </a:spcBef>
              <a:buNone/>
              <a:defRPr b="0" i="0" sz="1200" u="none" cap="none" strike="noStrike">
                <a:solidFill>
                  <a:srgbClr val="1C7DDB"/>
                </a:solidFill>
                <a:latin typeface="Arial"/>
                <a:ea typeface="Arial"/>
                <a:cs typeface="Arial"/>
                <a:sym typeface="Arial"/>
              </a:defRPr>
            </a:lvl5pPr>
            <a:lvl6pPr indent="0" lvl="5" marL="0" marR="0" rtl="0" algn="r">
              <a:spcBef>
                <a:spcPts val="0"/>
              </a:spcBef>
              <a:buNone/>
              <a:defRPr b="0" i="0" sz="1200" u="none" cap="none" strike="noStrike">
                <a:solidFill>
                  <a:srgbClr val="1C7DDB"/>
                </a:solidFill>
                <a:latin typeface="Arial"/>
                <a:ea typeface="Arial"/>
                <a:cs typeface="Arial"/>
                <a:sym typeface="Arial"/>
              </a:defRPr>
            </a:lvl6pPr>
            <a:lvl7pPr indent="0" lvl="6" marL="0" marR="0" rtl="0" algn="r">
              <a:spcBef>
                <a:spcPts val="0"/>
              </a:spcBef>
              <a:buNone/>
              <a:defRPr b="0" i="0" sz="1200" u="none" cap="none" strike="noStrike">
                <a:solidFill>
                  <a:srgbClr val="1C7DDB"/>
                </a:solidFill>
                <a:latin typeface="Arial"/>
                <a:ea typeface="Arial"/>
                <a:cs typeface="Arial"/>
                <a:sym typeface="Arial"/>
              </a:defRPr>
            </a:lvl7pPr>
            <a:lvl8pPr indent="0" lvl="7" marL="0" marR="0" rtl="0" algn="r">
              <a:spcBef>
                <a:spcPts val="0"/>
              </a:spcBef>
              <a:buNone/>
              <a:defRPr b="0" i="0" sz="1200" u="none" cap="none" strike="noStrike">
                <a:solidFill>
                  <a:srgbClr val="1C7DDB"/>
                </a:solidFill>
                <a:latin typeface="Arial"/>
                <a:ea typeface="Arial"/>
                <a:cs typeface="Arial"/>
                <a:sym typeface="Arial"/>
              </a:defRPr>
            </a:lvl8pPr>
            <a:lvl9pPr indent="0" lvl="8" marL="0" marR="0" rtl="0" algn="r">
              <a:spcBef>
                <a:spcPts val="0"/>
              </a:spcBef>
              <a:buNone/>
              <a:defRPr b="0" i="0" sz="12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github.com/Ameya88/IBM-Data-Science---Applied-Data-Science-Capstone/blob/main/Week%201/jupyter-labs-webscrap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github.com/Ameya88/IBM-Data-Science---Applied-Data-Science-Capstone/blob/main/Week%201/labs-jupyter-spacex-data_wrangling_jupyterlite.jupyterlite.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github.com/Ameya88/IBM-Data-Science---Applied-Data-Science-Capstone/blob/main/Week%202/jupyter-labs-eda-dataviz.ipynb.jupyterlite.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s://github.com/Ameya88/IBM-Data-Science---Applied-Data-Science-Capstone/blob/main/Week%202/1EDA%20with%20SQL%20Final%20Assignment.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s://github.com/Ameya88/IBM-Data-Science---Applied-Data-Science-Capstone/blob/main/Week%203/lab_jupyter_launch_site_location.jupyterlite.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github.com/Ameya88/IBM-Data-Science---Applied-Data-Science-Capstone/blob/main/Week%203/spacex_dash_app1.p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s://github.com/Ameya88/IBM-Data-Science---Applied-Data-Science-Capstone/blob/main/Week%204/SpaceX_Machine_Learning_Prediction_Part_5.jupyterlite.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31.png"/><Relationship Id="rId7" Type="http://schemas.openxmlformats.org/officeDocument/2006/relationships/image" Target="../media/image36.png"/><Relationship Id="rId8"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39.png"/><Relationship Id="rId5"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41.png"/><Relationship Id="rId6"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4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github.com/Ameya88/IBM-Data-Science---Applied-Data-Science-Capstone/blob/main/Week%201/jupyter-labs-spacex-data-collection-api.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Trebuchet MS"/>
                <a:ea typeface="Trebuchet MS"/>
                <a:cs typeface="Trebuchet MS"/>
                <a:sym typeface="Trebuchet MS"/>
              </a:rPr>
              <a:t>Applied Data Science Capstone</a:t>
            </a:r>
            <a:endParaRPr>
              <a:latin typeface="Trebuchet MS"/>
              <a:ea typeface="Trebuchet MS"/>
              <a:cs typeface="Trebuchet MS"/>
              <a:sym typeface="Trebuchet MS"/>
            </a:endParaRPr>
          </a:p>
        </p:txBody>
      </p:sp>
      <p:sp>
        <p:nvSpPr>
          <p:cNvPr id="128" name="Google Shape;128;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Trebuchet MS"/>
                <a:ea typeface="Trebuchet MS"/>
                <a:cs typeface="Trebuchet MS"/>
                <a:sym typeface="Trebuchet MS"/>
              </a:rPr>
              <a:t>IBM Data Science</a:t>
            </a:r>
            <a:endParaRPr>
              <a:latin typeface="Trebuchet MS"/>
              <a:ea typeface="Trebuchet MS"/>
              <a:cs typeface="Trebuchet MS"/>
              <a:sym typeface="Trebuchet MS"/>
            </a:endParaRPr>
          </a:p>
        </p:txBody>
      </p:sp>
      <p:sp>
        <p:nvSpPr>
          <p:cNvPr id="129" name="Google Shape;129;p27"/>
          <p:cNvSpPr txBox="1"/>
          <p:nvPr/>
        </p:nvSpPr>
        <p:spPr>
          <a:xfrm>
            <a:off x="284275" y="4406175"/>
            <a:ext cx="17322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Ameya Koranne</a:t>
            </a:r>
            <a:endParaRPr>
              <a:latin typeface="Trebuchet MS"/>
              <a:ea typeface="Trebuchet MS"/>
              <a:cs typeface="Trebuchet MS"/>
              <a:sym typeface="Trebuchet MS"/>
            </a:endParaRPr>
          </a:p>
          <a:p>
            <a:pPr indent="0" lvl="0" marL="0" rtl="0" algn="l">
              <a:spcBef>
                <a:spcPts val="0"/>
              </a:spcBef>
              <a:spcAft>
                <a:spcPts val="0"/>
              </a:spcAft>
              <a:buNone/>
            </a:pPr>
            <a:r>
              <a:rPr lang="en">
                <a:latin typeface="Trebuchet MS"/>
                <a:ea typeface="Trebuchet MS"/>
                <a:cs typeface="Trebuchet MS"/>
                <a:sym typeface="Trebuchet MS"/>
              </a:rPr>
              <a:t>04/10/2023</a:t>
            </a:r>
            <a:endParaRPr>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3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3000">
              <a:solidFill>
                <a:srgbClr val="1C7DDB"/>
              </a:solidFill>
              <a:latin typeface="Arial"/>
              <a:ea typeface="Arial"/>
              <a:cs typeface="Arial"/>
              <a:sym typeface="Arial"/>
            </a:endParaRPr>
          </a:p>
        </p:txBody>
      </p:sp>
      <p:sp>
        <p:nvSpPr>
          <p:cNvPr id="201" name="Google Shape;201;p36"/>
          <p:cNvSpPr txBox="1"/>
          <p:nvPr/>
        </p:nvSpPr>
        <p:spPr>
          <a:xfrm>
            <a:off x="691808" y="5182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Data Collection - Scraping</a:t>
            </a:r>
            <a:endParaRPr sz="3000">
              <a:solidFill>
                <a:srgbClr val="0B49CB"/>
              </a:solidFill>
              <a:latin typeface="Trebuchet MS"/>
              <a:ea typeface="Trebuchet MS"/>
              <a:cs typeface="Trebuchet MS"/>
              <a:sym typeface="Trebuchet MS"/>
            </a:endParaRPr>
          </a:p>
        </p:txBody>
      </p:sp>
      <p:sp>
        <p:nvSpPr>
          <p:cNvPr id="202" name="Google Shape;202;p36"/>
          <p:cNvSpPr/>
          <p:nvPr/>
        </p:nvSpPr>
        <p:spPr>
          <a:xfrm>
            <a:off x="577500" y="994950"/>
            <a:ext cx="2257200" cy="1576800"/>
          </a:xfrm>
          <a:prstGeom prst="round2DiagRect">
            <a:avLst>
              <a:gd fmla="val 16667" name="adj1"/>
              <a:gd fmla="val 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rebuchet MS"/>
                <a:ea typeface="Trebuchet MS"/>
                <a:cs typeface="Trebuchet MS"/>
                <a:sym typeface="Trebuchet MS"/>
              </a:rPr>
              <a:t>Request the Falcon9 Launch HTML page, as an HTTP response</a:t>
            </a:r>
            <a:endParaRPr sz="1600">
              <a:latin typeface="Trebuchet MS"/>
              <a:ea typeface="Trebuchet MS"/>
              <a:cs typeface="Trebuchet MS"/>
              <a:sym typeface="Trebuchet MS"/>
            </a:endParaRPr>
          </a:p>
        </p:txBody>
      </p:sp>
      <p:sp>
        <p:nvSpPr>
          <p:cNvPr id="203" name="Google Shape;203;p36"/>
          <p:cNvSpPr/>
          <p:nvPr/>
        </p:nvSpPr>
        <p:spPr>
          <a:xfrm>
            <a:off x="6206903" y="994950"/>
            <a:ext cx="2257200" cy="1576800"/>
          </a:xfrm>
          <a:prstGeom prst="round2DiagRect">
            <a:avLst>
              <a:gd fmla="val 16667" name="adj1"/>
              <a:gd fmla="val 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rebuchet MS"/>
                <a:ea typeface="Trebuchet MS"/>
                <a:cs typeface="Trebuchet MS"/>
                <a:sym typeface="Trebuchet MS"/>
              </a:rPr>
              <a:t>Collect all relevant columns from the HTML table headers using .find_all()</a:t>
            </a:r>
            <a:endParaRPr sz="1600">
              <a:latin typeface="Trebuchet MS"/>
              <a:ea typeface="Trebuchet MS"/>
              <a:cs typeface="Trebuchet MS"/>
              <a:sym typeface="Trebuchet MS"/>
            </a:endParaRPr>
          </a:p>
        </p:txBody>
      </p:sp>
      <p:sp>
        <p:nvSpPr>
          <p:cNvPr id="204" name="Google Shape;204;p36"/>
          <p:cNvSpPr/>
          <p:nvPr/>
        </p:nvSpPr>
        <p:spPr>
          <a:xfrm>
            <a:off x="3392200" y="994950"/>
            <a:ext cx="2257200" cy="1576800"/>
          </a:xfrm>
          <a:prstGeom prst="round2DiagRect">
            <a:avLst>
              <a:gd fmla="val 16667" name="adj1"/>
              <a:gd fmla="val 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rebuchet MS"/>
                <a:ea typeface="Trebuchet MS"/>
                <a:cs typeface="Trebuchet MS"/>
                <a:sym typeface="Trebuchet MS"/>
              </a:rPr>
              <a:t>Create a BeautifulSoup object from the HTML response</a:t>
            </a:r>
            <a:endParaRPr sz="1600">
              <a:latin typeface="Trebuchet MS"/>
              <a:ea typeface="Trebuchet MS"/>
              <a:cs typeface="Trebuchet MS"/>
              <a:sym typeface="Trebuchet MS"/>
            </a:endParaRPr>
          </a:p>
        </p:txBody>
      </p:sp>
      <p:sp>
        <p:nvSpPr>
          <p:cNvPr id="205" name="Google Shape;205;p36"/>
          <p:cNvSpPr/>
          <p:nvPr/>
        </p:nvSpPr>
        <p:spPr>
          <a:xfrm>
            <a:off x="3392200" y="2942375"/>
            <a:ext cx="2257200" cy="1576800"/>
          </a:xfrm>
          <a:prstGeom prst="round2DiagRect">
            <a:avLst>
              <a:gd fmla="val 16667" name="adj1"/>
              <a:gd fmla="val 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Trebuchet MS"/>
                <a:ea typeface="Trebuchet MS"/>
                <a:cs typeface="Trebuchet MS"/>
                <a:sym typeface="Trebuchet MS"/>
              </a:rPr>
              <a:t>Create a Pandas DataFrame and export as a .csv file</a:t>
            </a:r>
            <a:endParaRPr sz="1600">
              <a:latin typeface="Trebuchet MS"/>
              <a:ea typeface="Trebuchet MS"/>
              <a:cs typeface="Trebuchet MS"/>
              <a:sym typeface="Trebuchet MS"/>
            </a:endParaRPr>
          </a:p>
        </p:txBody>
      </p:sp>
      <p:sp>
        <p:nvSpPr>
          <p:cNvPr id="206" name="Google Shape;206;p36"/>
          <p:cNvSpPr/>
          <p:nvPr/>
        </p:nvSpPr>
        <p:spPr>
          <a:xfrm>
            <a:off x="6206900" y="2942375"/>
            <a:ext cx="2257200" cy="1576800"/>
          </a:xfrm>
          <a:prstGeom prst="round2DiagRect">
            <a:avLst>
              <a:gd fmla="val 16667" name="adj1"/>
              <a:gd fmla="val 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rebuchet MS"/>
                <a:ea typeface="Trebuchet MS"/>
                <a:cs typeface="Trebuchet MS"/>
                <a:sym typeface="Trebuchet MS"/>
              </a:rPr>
              <a:t>Parse the launch HTML tables. Create an empty dictionary and fill it with data</a:t>
            </a:r>
            <a:endParaRPr sz="1600">
              <a:latin typeface="Trebuchet MS"/>
              <a:ea typeface="Trebuchet MS"/>
              <a:cs typeface="Trebuchet MS"/>
              <a:sym typeface="Trebuchet MS"/>
            </a:endParaRPr>
          </a:p>
        </p:txBody>
      </p:sp>
      <p:sp>
        <p:nvSpPr>
          <p:cNvPr id="207" name="Google Shape;207;p36"/>
          <p:cNvSpPr/>
          <p:nvPr/>
        </p:nvSpPr>
        <p:spPr>
          <a:xfrm>
            <a:off x="2834700" y="1577400"/>
            <a:ext cx="549600" cy="411900"/>
          </a:xfrm>
          <a:prstGeom prst="rightArrow">
            <a:avLst>
              <a:gd fmla="val 50000" name="adj1"/>
              <a:gd fmla="val 50000" name="adj2"/>
            </a:avLst>
          </a:prstGeom>
          <a:solidFill>
            <a:srgbClr val="0B49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36"/>
          <p:cNvSpPr/>
          <p:nvPr/>
        </p:nvSpPr>
        <p:spPr>
          <a:xfrm>
            <a:off x="5657300" y="1577400"/>
            <a:ext cx="549600" cy="411900"/>
          </a:xfrm>
          <a:prstGeom prst="rightArrow">
            <a:avLst>
              <a:gd fmla="val 50000" name="adj1"/>
              <a:gd fmla="val 50000" name="adj2"/>
            </a:avLst>
          </a:prstGeom>
          <a:solidFill>
            <a:srgbClr val="0B49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36"/>
          <p:cNvSpPr/>
          <p:nvPr/>
        </p:nvSpPr>
        <p:spPr>
          <a:xfrm flipH="1">
            <a:off x="5657300" y="3524825"/>
            <a:ext cx="549600" cy="411900"/>
          </a:xfrm>
          <a:prstGeom prst="rightArrow">
            <a:avLst>
              <a:gd fmla="val 50000" name="adj1"/>
              <a:gd fmla="val 50000" name="adj2"/>
            </a:avLst>
          </a:prstGeom>
          <a:solidFill>
            <a:srgbClr val="0B49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36"/>
          <p:cNvSpPr/>
          <p:nvPr/>
        </p:nvSpPr>
        <p:spPr>
          <a:xfrm>
            <a:off x="7242200" y="2518675"/>
            <a:ext cx="186600" cy="411900"/>
          </a:xfrm>
          <a:prstGeom prst="downArrow">
            <a:avLst>
              <a:gd fmla="val 50000" name="adj1"/>
              <a:gd fmla="val 50000" name="adj2"/>
            </a:avLst>
          </a:prstGeom>
          <a:solidFill>
            <a:srgbClr val="0B49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36"/>
          <p:cNvSpPr txBox="1"/>
          <p:nvPr/>
        </p:nvSpPr>
        <p:spPr>
          <a:xfrm>
            <a:off x="750650" y="3164375"/>
            <a:ext cx="2257200" cy="11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rebuchet MS"/>
                <a:ea typeface="Trebuchet MS"/>
                <a:cs typeface="Trebuchet MS"/>
                <a:sym typeface="Trebuchet MS"/>
              </a:rPr>
              <a:t>[</a:t>
            </a:r>
            <a:r>
              <a:rPr lang="en" sz="1600" u="sng">
                <a:solidFill>
                  <a:schemeClr val="hlink"/>
                </a:solidFill>
                <a:latin typeface="Trebuchet MS"/>
                <a:ea typeface="Trebuchet MS"/>
                <a:cs typeface="Trebuchet MS"/>
                <a:sym typeface="Trebuchet MS"/>
                <a:hlinkClick r:id="rId4"/>
              </a:rPr>
              <a:t>Click Here for Github Link</a:t>
            </a:r>
            <a:r>
              <a:rPr lang="en" sz="1600">
                <a:latin typeface="Trebuchet MS"/>
                <a:ea typeface="Trebuchet MS"/>
                <a:cs typeface="Trebuchet MS"/>
                <a:sym typeface="Trebuchet MS"/>
              </a:rPr>
              <a:t>] to my Data Collection with Web Scraping Notebook</a:t>
            </a:r>
            <a:endParaRPr sz="1600">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3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17" name="Google Shape;217;p37"/>
          <p:cNvSpPr txBox="1"/>
          <p:nvPr>
            <p:ph idx="1" type="body"/>
          </p:nvPr>
        </p:nvSpPr>
        <p:spPr>
          <a:xfrm>
            <a:off x="577500" y="1021600"/>
            <a:ext cx="7886700" cy="3611100"/>
          </a:xfrm>
          <a:prstGeom prst="rect">
            <a:avLst/>
          </a:prstGeom>
          <a:noFill/>
          <a:ln>
            <a:noFill/>
          </a:ln>
        </p:spPr>
        <p:txBody>
          <a:bodyPr anchorCtr="0" anchor="t" bIns="34275" lIns="68575" spcFirstLastPara="1" rIns="68575" wrap="square" tIns="34275">
            <a:noAutofit/>
          </a:bodyPr>
          <a:lstStyle/>
          <a:p>
            <a:pPr indent="-330200" lvl="0" marL="457200" marR="0" rtl="0" algn="l">
              <a:lnSpc>
                <a:spcPct val="90000"/>
              </a:lnSpc>
              <a:spcBef>
                <a:spcPts val="80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We will start with converting outcomes with labels - True Ocean, True RLTS, True ASDS - into Training Labels with “1” meaning the booster successfully landed </a:t>
            </a:r>
            <a:endParaRPr sz="1600">
              <a:solidFill>
                <a:schemeClr val="dk1"/>
              </a:solidFill>
              <a:latin typeface="Trebuchet MS"/>
              <a:ea typeface="Trebuchet MS"/>
              <a:cs typeface="Trebuchet MS"/>
              <a:sym typeface="Trebuchet MS"/>
            </a:endParaRPr>
          </a:p>
          <a:p>
            <a:pPr indent="0" lvl="0" marL="457200" rtl="0" algn="l">
              <a:lnSpc>
                <a:spcPct val="90000"/>
              </a:lnSpc>
              <a:spcBef>
                <a:spcPts val="80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l">
              <a:lnSpc>
                <a:spcPct val="90000"/>
              </a:lnSpc>
              <a:spcBef>
                <a:spcPts val="80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A</a:t>
            </a:r>
            <a:r>
              <a:rPr lang="en" sz="1600">
                <a:solidFill>
                  <a:schemeClr val="dk1"/>
                </a:solidFill>
                <a:latin typeface="Trebuchet MS"/>
                <a:ea typeface="Trebuchet MS"/>
                <a:cs typeface="Trebuchet MS"/>
                <a:sym typeface="Trebuchet MS"/>
              </a:rPr>
              <a:t>nd outcomes with labels - False Ocean, False RLTS, False ASDS - to “0” meaning it was unsuccessful</a:t>
            </a:r>
            <a:endParaRPr sz="1600">
              <a:solidFill>
                <a:schemeClr val="dk1"/>
              </a:solidFill>
              <a:latin typeface="Trebuchet MS"/>
              <a:ea typeface="Trebuchet MS"/>
              <a:cs typeface="Trebuchet MS"/>
              <a:sym typeface="Trebuchet MS"/>
            </a:endParaRPr>
          </a:p>
          <a:p>
            <a:pPr indent="0" lvl="0" marL="457200" rtl="0" algn="l">
              <a:lnSpc>
                <a:spcPct val="90000"/>
              </a:lnSpc>
              <a:spcBef>
                <a:spcPts val="80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l">
              <a:lnSpc>
                <a:spcPct val="90000"/>
              </a:lnSpc>
              <a:spcBef>
                <a:spcPts val="80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Perform calculations to learn:</a:t>
            </a:r>
            <a:endParaRPr sz="1600">
              <a:solidFill>
                <a:schemeClr val="dk1"/>
              </a:solidFill>
              <a:latin typeface="Trebuchet MS"/>
              <a:ea typeface="Trebuchet MS"/>
              <a:cs typeface="Trebuchet MS"/>
              <a:sym typeface="Trebuchet MS"/>
            </a:endParaRPr>
          </a:p>
          <a:p>
            <a:pPr indent="-330200" lvl="1" marL="914400" rtl="0" algn="l">
              <a:lnSpc>
                <a:spcPct val="90000"/>
              </a:lnSpc>
              <a:spcBef>
                <a:spcPts val="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Number of launches on each site</a:t>
            </a:r>
            <a:endParaRPr sz="1600">
              <a:solidFill>
                <a:schemeClr val="dk1"/>
              </a:solidFill>
              <a:latin typeface="Trebuchet MS"/>
              <a:ea typeface="Trebuchet MS"/>
              <a:cs typeface="Trebuchet MS"/>
              <a:sym typeface="Trebuchet MS"/>
            </a:endParaRPr>
          </a:p>
          <a:p>
            <a:pPr indent="-330200" lvl="1" marL="914400" rtl="0" algn="l">
              <a:lnSpc>
                <a:spcPct val="90000"/>
              </a:lnSpc>
              <a:spcBef>
                <a:spcPts val="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Occurences of each orbit</a:t>
            </a:r>
            <a:endParaRPr sz="1600">
              <a:solidFill>
                <a:schemeClr val="dk1"/>
              </a:solidFill>
              <a:latin typeface="Trebuchet MS"/>
              <a:ea typeface="Trebuchet MS"/>
              <a:cs typeface="Trebuchet MS"/>
              <a:sym typeface="Trebuchet MS"/>
            </a:endParaRPr>
          </a:p>
          <a:p>
            <a:pPr indent="-330200" lvl="1" marL="914400" rtl="0" algn="l">
              <a:lnSpc>
                <a:spcPct val="90000"/>
              </a:lnSpc>
              <a:spcBef>
                <a:spcPts val="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Number of landing outcomes</a:t>
            </a:r>
            <a:endParaRPr sz="1600">
              <a:solidFill>
                <a:schemeClr val="dk1"/>
              </a:solidFill>
              <a:latin typeface="Trebuchet MS"/>
              <a:ea typeface="Trebuchet MS"/>
              <a:cs typeface="Trebuchet MS"/>
              <a:sym typeface="Trebuchet MS"/>
            </a:endParaRPr>
          </a:p>
          <a:p>
            <a:pPr indent="-330200" lvl="1" marL="914400" rtl="0" algn="l">
              <a:lnSpc>
                <a:spcPct val="90000"/>
              </a:lnSpc>
              <a:spcBef>
                <a:spcPts val="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Export to .csv file</a:t>
            </a:r>
            <a:endParaRPr sz="1600">
              <a:solidFill>
                <a:schemeClr val="dk1"/>
              </a:solidFill>
              <a:latin typeface="Trebuchet MS"/>
              <a:ea typeface="Trebuchet MS"/>
              <a:cs typeface="Trebuchet MS"/>
              <a:sym typeface="Trebuchet MS"/>
            </a:endParaRPr>
          </a:p>
          <a:p>
            <a:pPr indent="0" lvl="0" marL="0" rtl="0" algn="l">
              <a:lnSpc>
                <a:spcPct val="90000"/>
              </a:lnSpc>
              <a:spcBef>
                <a:spcPts val="800"/>
              </a:spcBef>
              <a:spcAft>
                <a:spcPts val="0"/>
              </a:spcAft>
              <a:buNone/>
            </a:pPr>
            <a:r>
              <a:t/>
            </a:r>
            <a:endParaRPr sz="1600">
              <a:solidFill>
                <a:schemeClr val="dk1"/>
              </a:solidFill>
              <a:latin typeface="Trebuchet MS"/>
              <a:ea typeface="Trebuchet MS"/>
              <a:cs typeface="Trebuchet MS"/>
              <a:sym typeface="Trebuchet MS"/>
            </a:endParaRPr>
          </a:p>
        </p:txBody>
      </p:sp>
      <p:sp>
        <p:nvSpPr>
          <p:cNvPr id="218" name="Google Shape;218;p3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Data Wrangling</a:t>
            </a:r>
            <a:endParaRPr sz="1100">
              <a:latin typeface="Trebuchet MS"/>
              <a:ea typeface="Trebuchet MS"/>
              <a:cs typeface="Trebuchet MS"/>
              <a:sym typeface="Trebuchet MS"/>
            </a:endParaRPr>
          </a:p>
        </p:txBody>
      </p:sp>
      <p:sp>
        <p:nvSpPr>
          <p:cNvPr id="219" name="Google Shape;219;p37"/>
          <p:cNvSpPr txBox="1"/>
          <p:nvPr/>
        </p:nvSpPr>
        <p:spPr>
          <a:xfrm>
            <a:off x="444175" y="4259600"/>
            <a:ext cx="8381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a:t>
            </a:r>
            <a:r>
              <a:rPr lang="en" u="sng">
                <a:solidFill>
                  <a:schemeClr val="hlink"/>
                </a:solidFill>
                <a:latin typeface="Trebuchet MS"/>
                <a:ea typeface="Trebuchet MS"/>
                <a:cs typeface="Trebuchet MS"/>
                <a:sym typeface="Trebuchet MS"/>
                <a:hlinkClick r:id="rId4"/>
              </a:rPr>
              <a:t>Click Here for Github Link</a:t>
            </a:r>
            <a:r>
              <a:rPr lang="en">
                <a:latin typeface="Trebuchet MS"/>
                <a:ea typeface="Trebuchet MS"/>
                <a:cs typeface="Trebuchet MS"/>
                <a:sym typeface="Trebuchet MS"/>
              </a:rPr>
              <a:t>] to my Data Wrangling Notebook</a:t>
            </a:r>
            <a:endParaRPr>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38"/>
          <p:cNvSpPr txBox="1"/>
          <p:nvPr>
            <p:ph idx="1" type="body"/>
          </p:nvPr>
        </p:nvSpPr>
        <p:spPr>
          <a:xfrm>
            <a:off x="577500" y="1021600"/>
            <a:ext cx="8016000" cy="2811600"/>
          </a:xfrm>
          <a:prstGeom prst="rect">
            <a:avLst/>
          </a:prstGeom>
          <a:noFill/>
          <a:ln>
            <a:noFill/>
          </a:ln>
        </p:spPr>
        <p:txBody>
          <a:bodyPr anchorCtr="0" anchor="t" bIns="34275" lIns="68575" spcFirstLastPara="1" rIns="68575" wrap="square" tIns="34275">
            <a:no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Scatter Plots help us understand the relationship between two continuous variables. They are great with complex data. So we used scatter plots to chart variables to learn the relationship between them:</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FlightNumber vs. PayloadMass</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FlightNumber vs. LaunchSite</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PayloadMass vs. LaunchSite</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FlightNumber vs. Orbit</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PayloadMass vs. Orbit</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In addition to scatter plots we used a bar chart to compare success rate for each orbit and a line chart to view the timeline of average success rate.</a:t>
            </a:r>
            <a:endParaRPr sz="1100">
              <a:latin typeface="Trebuchet MS"/>
              <a:ea typeface="Trebuchet MS"/>
              <a:cs typeface="Trebuchet MS"/>
              <a:sym typeface="Trebuchet MS"/>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26" name="Google Shape;226;p3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EDA with Data Visualization</a:t>
            </a:r>
            <a:endParaRPr sz="1100">
              <a:latin typeface="Trebuchet MS"/>
              <a:ea typeface="Trebuchet MS"/>
              <a:cs typeface="Trebuchet MS"/>
              <a:sym typeface="Trebuchet MS"/>
            </a:endParaRPr>
          </a:p>
        </p:txBody>
      </p:sp>
      <p:sp>
        <p:nvSpPr>
          <p:cNvPr id="227" name="Google Shape;227;p38"/>
          <p:cNvSpPr txBox="1"/>
          <p:nvPr/>
        </p:nvSpPr>
        <p:spPr>
          <a:xfrm>
            <a:off x="763975" y="3966450"/>
            <a:ext cx="77001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rebuchet MS"/>
                <a:ea typeface="Trebuchet MS"/>
                <a:cs typeface="Trebuchet MS"/>
                <a:sym typeface="Trebuchet MS"/>
              </a:rPr>
              <a:t>[</a:t>
            </a:r>
            <a:r>
              <a:rPr lang="en" sz="1600" u="sng">
                <a:solidFill>
                  <a:schemeClr val="hlink"/>
                </a:solidFill>
                <a:latin typeface="Trebuchet MS"/>
                <a:ea typeface="Trebuchet MS"/>
                <a:cs typeface="Trebuchet MS"/>
                <a:sym typeface="Trebuchet MS"/>
                <a:hlinkClick r:id="rId4"/>
              </a:rPr>
              <a:t>Click here for Github Link]</a:t>
            </a:r>
            <a:r>
              <a:rPr lang="en" sz="1600">
                <a:latin typeface="Trebuchet MS"/>
                <a:ea typeface="Trebuchet MS"/>
                <a:cs typeface="Trebuchet MS"/>
                <a:sym typeface="Trebuchet MS"/>
              </a:rPr>
              <a:t> to my EDA with Data Visualisation Notebook</a:t>
            </a:r>
            <a:endParaRPr sz="1600">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3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39"/>
          <p:cNvSpPr txBox="1"/>
          <p:nvPr>
            <p:ph idx="1" type="body"/>
          </p:nvPr>
        </p:nvSpPr>
        <p:spPr>
          <a:xfrm>
            <a:off x="577500" y="1021599"/>
            <a:ext cx="7309200" cy="3596700"/>
          </a:xfrm>
          <a:prstGeom prst="rect">
            <a:avLst/>
          </a:prstGeom>
          <a:noFill/>
          <a:ln>
            <a:noFill/>
          </a:ln>
        </p:spPr>
        <p:txBody>
          <a:bodyPr anchorCtr="0" anchor="t" bIns="34275" lIns="68575" spcFirstLastPara="1" rIns="68575" wrap="square" tIns="34275">
            <a:noAutofit/>
          </a:bodyPr>
          <a:lstStyle/>
          <a:p>
            <a:pPr indent="-177800" lvl="0" marL="177800" marR="0" rtl="0" algn="l">
              <a:lnSpc>
                <a:spcPct val="100000"/>
              </a:lnSpc>
              <a:spcBef>
                <a:spcPts val="0"/>
              </a:spcBef>
              <a:spcAft>
                <a:spcPts val="0"/>
              </a:spcAft>
              <a:buClr>
                <a:srgbClr val="292929"/>
              </a:buClr>
              <a:buSzPts val="1600"/>
              <a:buFont typeface="Trebuchet MS"/>
              <a:buChar char="•"/>
            </a:pPr>
            <a:r>
              <a:rPr b="1" lang="en" sz="1600">
                <a:solidFill>
                  <a:srgbClr val="292929"/>
                </a:solidFill>
                <a:latin typeface="Trebuchet MS"/>
                <a:ea typeface="Trebuchet MS"/>
                <a:cs typeface="Trebuchet MS"/>
                <a:sym typeface="Trebuchet MS"/>
              </a:rPr>
              <a:t>Summary of </a:t>
            </a:r>
            <a:r>
              <a:rPr b="1" lang="en" sz="1600">
                <a:solidFill>
                  <a:srgbClr val="292929"/>
                </a:solidFill>
                <a:latin typeface="Trebuchet MS"/>
                <a:ea typeface="Trebuchet MS"/>
                <a:cs typeface="Trebuchet MS"/>
                <a:sym typeface="Trebuchet MS"/>
              </a:rPr>
              <a:t>SQL queries </a:t>
            </a:r>
            <a:r>
              <a:rPr b="1" lang="en" sz="1600">
                <a:solidFill>
                  <a:srgbClr val="292929"/>
                </a:solidFill>
                <a:latin typeface="Trebuchet MS"/>
                <a:ea typeface="Trebuchet MS"/>
                <a:cs typeface="Trebuchet MS"/>
                <a:sym typeface="Trebuchet MS"/>
              </a:rPr>
              <a:t>we </a:t>
            </a:r>
            <a:r>
              <a:rPr b="1" lang="en" sz="1600">
                <a:solidFill>
                  <a:srgbClr val="292929"/>
                </a:solidFill>
                <a:latin typeface="Trebuchet MS"/>
                <a:ea typeface="Trebuchet MS"/>
                <a:cs typeface="Trebuchet MS"/>
                <a:sym typeface="Trebuchet MS"/>
              </a:rPr>
              <a:t>performed</a:t>
            </a:r>
            <a:r>
              <a:rPr b="1" lang="en" sz="1600">
                <a:solidFill>
                  <a:srgbClr val="292929"/>
                </a:solidFill>
                <a:latin typeface="Trebuchet MS"/>
                <a:ea typeface="Trebuchet MS"/>
                <a:cs typeface="Trebuchet MS"/>
                <a:sym typeface="Trebuchet MS"/>
              </a:rPr>
              <a:t>:</a:t>
            </a:r>
            <a:endParaRPr b="1" sz="1600">
              <a:solidFill>
                <a:srgbClr val="292929"/>
              </a:solidFill>
              <a:latin typeface="Trebuchet MS"/>
              <a:ea typeface="Trebuchet MS"/>
              <a:cs typeface="Trebuchet MS"/>
              <a:sym typeface="Trebuchet MS"/>
            </a:endParaRPr>
          </a:p>
          <a:p>
            <a:pPr indent="-311150" lvl="0" marL="457200" marR="0" rtl="0" algn="l">
              <a:lnSpc>
                <a:spcPct val="100000"/>
              </a:lnSpc>
              <a:spcBef>
                <a:spcPts val="0"/>
              </a:spcBef>
              <a:spcAft>
                <a:spcPts val="0"/>
              </a:spcAft>
              <a:buClr>
                <a:srgbClr val="292929"/>
              </a:buClr>
              <a:buSzPts val="1300"/>
              <a:buFont typeface="Trebuchet MS"/>
              <a:buChar char="-"/>
            </a:pPr>
            <a:r>
              <a:rPr lang="en" sz="1300">
                <a:solidFill>
                  <a:srgbClr val="292929"/>
                </a:solidFill>
                <a:latin typeface="Trebuchet MS"/>
                <a:ea typeface="Trebuchet MS"/>
                <a:cs typeface="Trebuchet MS"/>
                <a:sym typeface="Trebuchet MS"/>
              </a:rPr>
              <a:t>Display the names of the unique launch sites in the space mission</a:t>
            </a:r>
            <a:endParaRPr sz="1300">
              <a:solidFill>
                <a:srgbClr val="292929"/>
              </a:solidFill>
              <a:latin typeface="Trebuchet MS"/>
              <a:ea typeface="Trebuchet MS"/>
              <a:cs typeface="Trebuchet MS"/>
              <a:sym typeface="Trebuchet MS"/>
            </a:endParaRPr>
          </a:p>
          <a:p>
            <a:pPr indent="-311150" lvl="0" marL="457200" marR="0" rtl="0" algn="l">
              <a:lnSpc>
                <a:spcPct val="100000"/>
              </a:lnSpc>
              <a:spcBef>
                <a:spcPts val="0"/>
              </a:spcBef>
              <a:spcAft>
                <a:spcPts val="0"/>
              </a:spcAft>
              <a:buClr>
                <a:srgbClr val="292929"/>
              </a:buClr>
              <a:buSzPts val="1300"/>
              <a:buFont typeface="Trebuchet MS"/>
              <a:buChar char="-"/>
            </a:pPr>
            <a:r>
              <a:rPr lang="en" sz="1300">
                <a:solidFill>
                  <a:srgbClr val="292929"/>
                </a:solidFill>
                <a:latin typeface="Trebuchet MS"/>
                <a:ea typeface="Trebuchet MS"/>
                <a:cs typeface="Trebuchet MS"/>
                <a:sym typeface="Trebuchet MS"/>
              </a:rPr>
              <a:t>Display 5 records where launch sites begin with the string 'CCA'</a:t>
            </a:r>
            <a:endParaRPr sz="1300">
              <a:solidFill>
                <a:srgbClr val="292929"/>
              </a:solidFill>
              <a:latin typeface="Trebuchet MS"/>
              <a:ea typeface="Trebuchet MS"/>
              <a:cs typeface="Trebuchet MS"/>
              <a:sym typeface="Trebuchet MS"/>
            </a:endParaRPr>
          </a:p>
          <a:p>
            <a:pPr indent="-311150" lvl="0" marL="457200" marR="0" rtl="0" algn="l">
              <a:lnSpc>
                <a:spcPct val="100000"/>
              </a:lnSpc>
              <a:spcBef>
                <a:spcPts val="0"/>
              </a:spcBef>
              <a:spcAft>
                <a:spcPts val="0"/>
              </a:spcAft>
              <a:buClr>
                <a:srgbClr val="292929"/>
              </a:buClr>
              <a:buSzPts val="1300"/>
              <a:buFont typeface="Trebuchet MS"/>
              <a:buChar char="-"/>
            </a:pPr>
            <a:r>
              <a:rPr lang="en" sz="1300">
                <a:solidFill>
                  <a:srgbClr val="292929"/>
                </a:solidFill>
                <a:latin typeface="Trebuchet MS"/>
                <a:ea typeface="Trebuchet MS"/>
                <a:cs typeface="Trebuchet MS"/>
                <a:sym typeface="Trebuchet MS"/>
              </a:rPr>
              <a:t>Display the total payload mass carried by boosters launched by NASA (CRS)</a:t>
            </a:r>
            <a:endParaRPr sz="1300">
              <a:solidFill>
                <a:srgbClr val="292929"/>
              </a:solidFill>
              <a:latin typeface="Trebuchet MS"/>
              <a:ea typeface="Trebuchet MS"/>
              <a:cs typeface="Trebuchet MS"/>
              <a:sym typeface="Trebuchet MS"/>
            </a:endParaRPr>
          </a:p>
          <a:p>
            <a:pPr indent="-311150" lvl="0" marL="457200" marR="0" rtl="0" algn="l">
              <a:lnSpc>
                <a:spcPct val="100000"/>
              </a:lnSpc>
              <a:spcBef>
                <a:spcPts val="0"/>
              </a:spcBef>
              <a:spcAft>
                <a:spcPts val="0"/>
              </a:spcAft>
              <a:buClr>
                <a:srgbClr val="292929"/>
              </a:buClr>
              <a:buSzPts val="1300"/>
              <a:buFont typeface="Trebuchet MS"/>
              <a:buChar char="-"/>
            </a:pPr>
            <a:r>
              <a:rPr lang="en" sz="1300">
                <a:solidFill>
                  <a:srgbClr val="292929"/>
                </a:solidFill>
                <a:latin typeface="Trebuchet MS"/>
                <a:ea typeface="Trebuchet MS"/>
                <a:cs typeface="Trebuchet MS"/>
                <a:sym typeface="Trebuchet MS"/>
              </a:rPr>
              <a:t>Display average payload mass carried by booster version F9 v1.1</a:t>
            </a:r>
            <a:endParaRPr sz="1300">
              <a:solidFill>
                <a:srgbClr val="292929"/>
              </a:solidFill>
              <a:latin typeface="Trebuchet MS"/>
              <a:ea typeface="Trebuchet MS"/>
              <a:cs typeface="Trebuchet MS"/>
              <a:sym typeface="Trebuchet MS"/>
            </a:endParaRPr>
          </a:p>
          <a:p>
            <a:pPr indent="-311150" lvl="0" marL="457200" marR="0" rtl="0" algn="l">
              <a:lnSpc>
                <a:spcPct val="100000"/>
              </a:lnSpc>
              <a:spcBef>
                <a:spcPts val="0"/>
              </a:spcBef>
              <a:spcAft>
                <a:spcPts val="0"/>
              </a:spcAft>
              <a:buClr>
                <a:srgbClr val="292929"/>
              </a:buClr>
              <a:buSzPts val="1300"/>
              <a:buFont typeface="Trebuchet MS"/>
              <a:buChar char="-"/>
            </a:pPr>
            <a:r>
              <a:rPr lang="en" sz="1300">
                <a:solidFill>
                  <a:srgbClr val="292929"/>
                </a:solidFill>
                <a:latin typeface="Trebuchet MS"/>
                <a:ea typeface="Trebuchet MS"/>
                <a:cs typeface="Trebuchet MS"/>
                <a:sym typeface="Trebuchet MS"/>
              </a:rPr>
              <a:t>List the date when the first successful landing outcome in ground pad was </a:t>
            </a:r>
            <a:r>
              <a:rPr lang="en" sz="1300">
                <a:solidFill>
                  <a:srgbClr val="292929"/>
                </a:solidFill>
                <a:latin typeface="Trebuchet MS"/>
                <a:ea typeface="Trebuchet MS"/>
                <a:cs typeface="Trebuchet MS"/>
                <a:sym typeface="Trebuchet MS"/>
              </a:rPr>
              <a:t>achieved</a:t>
            </a:r>
            <a:endParaRPr sz="1300">
              <a:solidFill>
                <a:srgbClr val="292929"/>
              </a:solidFill>
              <a:latin typeface="Trebuchet MS"/>
              <a:ea typeface="Trebuchet MS"/>
              <a:cs typeface="Trebuchet MS"/>
              <a:sym typeface="Trebuchet MS"/>
            </a:endParaRPr>
          </a:p>
          <a:p>
            <a:pPr indent="-311150" lvl="0" marL="457200" marR="0" rtl="0" algn="l">
              <a:lnSpc>
                <a:spcPct val="100000"/>
              </a:lnSpc>
              <a:spcBef>
                <a:spcPts val="0"/>
              </a:spcBef>
              <a:spcAft>
                <a:spcPts val="0"/>
              </a:spcAft>
              <a:buClr>
                <a:srgbClr val="292929"/>
              </a:buClr>
              <a:buSzPts val="1300"/>
              <a:buFont typeface="Trebuchet MS"/>
              <a:buChar char="-"/>
            </a:pPr>
            <a:r>
              <a:rPr lang="en" sz="1300">
                <a:solidFill>
                  <a:srgbClr val="292929"/>
                </a:solidFill>
                <a:latin typeface="Trebuchet MS"/>
                <a:ea typeface="Trebuchet MS"/>
                <a:cs typeface="Trebuchet MS"/>
                <a:sym typeface="Trebuchet MS"/>
              </a:rPr>
              <a:t>List the names of the boosters which have success in drone ship and have payload mass greater than 4000 but less than 6000</a:t>
            </a:r>
            <a:endParaRPr sz="1300">
              <a:solidFill>
                <a:srgbClr val="292929"/>
              </a:solidFill>
              <a:latin typeface="Trebuchet MS"/>
              <a:ea typeface="Trebuchet MS"/>
              <a:cs typeface="Trebuchet MS"/>
              <a:sym typeface="Trebuchet MS"/>
            </a:endParaRPr>
          </a:p>
          <a:p>
            <a:pPr indent="-311150" lvl="0" marL="457200" marR="0" rtl="0" algn="l">
              <a:lnSpc>
                <a:spcPct val="100000"/>
              </a:lnSpc>
              <a:spcBef>
                <a:spcPts val="0"/>
              </a:spcBef>
              <a:spcAft>
                <a:spcPts val="0"/>
              </a:spcAft>
              <a:buClr>
                <a:srgbClr val="292929"/>
              </a:buClr>
              <a:buSzPts val="1300"/>
              <a:buFont typeface="Trebuchet MS"/>
              <a:buChar char="-"/>
            </a:pPr>
            <a:r>
              <a:rPr lang="en" sz="1300">
                <a:solidFill>
                  <a:srgbClr val="292929"/>
                </a:solidFill>
                <a:latin typeface="Trebuchet MS"/>
                <a:ea typeface="Trebuchet MS"/>
                <a:cs typeface="Trebuchet MS"/>
                <a:sym typeface="Trebuchet MS"/>
              </a:rPr>
              <a:t>List the total number of successful and failure mission outcomes</a:t>
            </a:r>
            <a:endParaRPr sz="1300">
              <a:solidFill>
                <a:srgbClr val="292929"/>
              </a:solidFill>
              <a:latin typeface="Trebuchet MS"/>
              <a:ea typeface="Trebuchet MS"/>
              <a:cs typeface="Trebuchet MS"/>
              <a:sym typeface="Trebuchet MS"/>
            </a:endParaRPr>
          </a:p>
          <a:p>
            <a:pPr indent="-311150" lvl="0" marL="457200" marR="0" rtl="0" algn="l">
              <a:lnSpc>
                <a:spcPct val="100000"/>
              </a:lnSpc>
              <a:spcBef>
                <a:spcPts val="0"/>
              </a:spcBef>
              <a:spcAft>
                <a:spcPts val="0"/>
              </a:spcAft>
              <a:buClr>
                <a:srgbClr val="292929"/>
              </a:buClr>
              <a:buSzPts val="1300"/>
              <a:buFont typeface="Trebuchet MS"/>
              <a:buChar char="-"/>
            </a:pPr>
            <a:r>
              <a:rPr lang="en" sz="1300">
                <a:solidFill>
                  <a:srgbClr val="292929"/>
                </a:solidFill>
                <a:latin typeface="Trebuchet MS"/>
                <a:ea typeface="Trebuchet MS"/>
                <a:cs typeface="Trebuchet MS"/>
                <a:sym typeface="Trebuchet MS"/>
              </a:rPr>
              <a:t>List the names of the booster_versions which have carried the maximum payload mass (Used a subquery)</a:t>
            </a:r>
            <a:endParaRPr sz="1300">
              <a:solidFill>
                <a:srgbClr val="292929"/>
              </a:solidFill>
              <a:latin typeface="Trebuchet MS"/>
              <a:ea typeface="Trebuchet MS"/>
              <a:cs typeface="Trebuchet MS"/>
              <a:sym typeface="Trebuchet MS"/>
            </a:endParaRPr>
          </a:p>
          <a:p>
            <a:pPr indent="-311150" lvl="0" marL="457200" marR="0" rtl="0" algn="l">
              <a:lnSpc>
                <a:spcPct val="100000"/>
              </a:lnSpc>
              <a:spcBef>
                <a:spcPts val="0"/>
              </a:spcBef>
              <a:spcAft>
                <a:spcPts val="0"/>
              </a:spcAft>
              <a:buClr>
                <a:srgbClr val="292929"/>
              </a:buClr>
              <a:buSzPts val="1300"/>
              <a:buFont typeface="Trebuchet MS"/>
              <a:buChar char="-"/>
            </a:pPr>
            <a:r>
              <a:rPr lang="en" sz="1300">
                <a:solidFill>
                  <a:srgbClr val="292929"/>
                </a:solidFill>
                <a:latin typeface="Trebuchet MS"/>
                <a:ea typeface="Trebuchet MS"/>
                <a:cs typeface="Trebuchet MS"/>
                <a:sym typeface="Trebuchet MS"/>
              </a:rPr>
              <a:t>List the failed landing_outcomes in drone ship, their booster versions, and launch site names for in year 2015</a:t>
            </a:r>
            <a:endParaRPr sz="1300">
              <a:solidFill>
                <a:srgbClr val="292929"/>
              </a:solidFill>
              <a:latin typeface="Trebuchet MS"/>
              <a:ea typeface="Trebuchet MS"/>
              <a:cs typeface="Trebuchet MS"/>
              <a:sym typeface="Trebuchet MS"/>
            </a:endParaRPr>
          </a:p>
          <a:p>
            <a:pPr indent="-311150" lvl="0" marL="457200" marR="0" rtl="0" algn="l">
              <a:lnSpc>
                <a:spcPct val="100000"/>
              </a:lnSpc>
              <a:spcBef>
                <a:spcPts val="0"/>
              </a:spcBef>
              <a:spcAft>
                <a:spcPts val="0"/>
              </a:spcAft>
              <a:buClr>
                <a:srgbClr val="292929"/>
              </a:buClr>
              <a:buSzPts val="1300"/>
              <a:buFont typeface="Trebuchet MS"/>
              <a:buChar char="-"/>
            </a:pPr>
            <a:r>
              <a:rPr lang="en" sz="1300">
                <a:solidFill>
                  <a:srgbClr val="292929"/>
                </a:solidFill>
                <a:latin typeface="Trebuchet MS"/>
                <a:ea typeface="Trebuchet MS"/>
                <a:cs typeface="Trebuchet MS"/>
                <a:sym typeface="Trebuchet MS"/>
              </a:rPr>
              <a:t>Rank the count of landing outcomes (such as Failure (drone ship) or Success (ground pad)) between the date 2010-06-04 and 2017-03-20, in descending order</a:t>
            </a:r>
            <a:endParaRPr sz="1300">
              <a:solidFill>
                <a:srgbClr val="292929"/>
              </a:solidFill>
              <a:latin typeface="Trebuchet MS"/>
              <a:ea typeface="Trebuchet MS"/>
              <a:cs typeface="Trebuchet MS"/>
              <a:sym typeface="Trebuchet MS"/>
            </a:endParaRPr>
          </a:p>
          <a:p>
            <a:pPr indent="-177800" lvl="0" marL="177800" marR="0" rtl="0" algn="l">
              <a:lnSpc>
                <a:spcPct val="100000"/>
              </a:lnSpc>
              <a:spcBef>
                <a:spcPts val="1100"/>
              </a:spcBef>
              <a:spcAft>
                <a:spcPts val="0"/>
              </a:spcAft>
              <a:buClr>
                <a:srgbClr val="292929"/>
              </a:buClr>
              <a:buSzPts val="1600"/>
              <a:buFont typeface="Trebuchet MS"/>
              <a:buChar char="•"/>
            </a:pPr>
            <a:r>
              <a:rPr lang="en" sz="1600">
                <a:solidFill>
                  <a:srgbClr val="292929"/>
                </a:solidFill>
                <a:latin typeface="Trebuchet MS"/>
                <a:ea typeface="Trebuchet MS"/>
                <a:cs typeface="Trebuchet MS"/>
                <a:sym typeface="Trebuchet MS"/>
              </a:rPr>
              <a:t>[</a:t>
            </a:r>
            <a:r>
              <a:rPr lang="en" sz="1600" u="sng">
                <a:solidFill>
                  <a:schemeClr val="hlink"/>
                </a:solidFill>
                <a:latin typeface="Trebuchet MS"/>
                <a:ea typeface="Trebuchet MS"/>
                <a:cs typeface="Trebuchet MS"/>
                <a:sym typeface="Trebuchet MS"/>
                <a:hlinkClick r:id="rId4"/>
              </a:rPr>
              <a:t>Click Here for Github Link</a:t>
            </a:r>
            <a:r>
              <a:rPr lang="en" sz="1600">
                <a:solidFill>
                  <a:srgbClr val="292929"/>
                </a:solidFill>
                <a:latin typeface="Trebuchet MS"/>
                <a:ea typeface="Trebuchet MS"/>
                <a:cs typeface="Trebuchet MS"/>
                <a:sym typeface="Trebuchet MS"/>
              </a:rPr>
              <a:t>] to my EDA with SQL Notebook</a:t>
            </a:r>
            <a:endParaRPr sz="1000">
              <a:latin typeface="Trebuchet MS"/>
              <a:ea typeface="Trebuchet MS"/>
              <a:cs typeface="Trebuchet MS"/>
              <a:sym typeface="Trebuchet MS"/>
            </a:endParaRPr>
          </a:p>
          <a:p>
            <a:pPr indent="-38100" lvl="0" marL="177800" marR="0" rtl="0" algn="l">
              <a:lnSpc>
                <a:spcPct val="90000"/>
              </a:lnSpc>
              <a:spcBef>
                <a:spcPts val="800"/>
              </a:spcBef>
              <a:spcAft>
                <a:spcPts val="0"/>
              </a:spcAft>
              <a:buClr>
                <a:schemeClr val="dk1"/>
              </a:buClr>
              <a:buSzPts val="2100"/>
              <a:buFont typeface="Arial"/>
              <a:buNone/>
            </a:pPr>
            <a:r>
              <a:t/>
            </a:r>
            <a:endParaRPr sz="1700">
              <a:solidFill>
                <a:schemeClr val="dk1"/>
              </a:solidFill>
              <a:latin typeface="Trebuchet MS"/>
              <a:ea typeface="Trebuchet MS"/>
              <a:cs typeface="Trebuchet MS"/>
              <a:sym typeface="Trebuchet MS"/>
            </a:endParaRPr>
          </a:p>
          <a:p>
            <a:pPr indent="-38100" lvl="0" marL="177800" marR="0" rtl="0" algn="l">
              <a:lnSpc>
                <a:spcPct val="90000"/>
              </a:lnSpc>
              <a:spcBef>
                <a:spcPts val="800"/>
              </a:spcBef>
              <a:spcAft>
                <a:spcPts val="0"/>
              </a:spcAft>
              <a:buClr>
                <a:schemeClr val="dk1"/>
              </a:buClr>
              <a:buSzPts val="2100"/>
              <a:buFont typeface="Arial"/>
              <a:buNone/>
            </a:pPr>
            <a:r>
              <a:t/>
            </a:r>
            <a:endParaRPr sz="1700">
              <a:solidFill>
                <a:schemeClr val="dk1"/>
              </a:solidFill>
              <a:latin typeface="Trebuchet MS"/>
              <a:ea typeface="Trebuchet MS"/>
              <a:cs typeface="Trebuchet MS"/>
              <a:sym typeface="Trebuchet MS"/>
            </a:endParaRPr>
          </a:p>
          <a:p>
            <a:pPr indent="-38100" lvl="0" marL="177800" marR="0" rtl="0" algn="l">
              <a:lnSpc>
                <a:spcPct val="90000"/>
              </a:lnSpc>
              <a:spcBef>
                <a:spcPts val="800"/>
              </a:spcBef>
              <a:spcAft>
                <a:spcPts val="0"/>
              </a:spcAft>
              <a:buClr>
                <a:schemeClr val="dk1"/>
              </a:buClr>
              <a:buSzPts val="2100"/>
              <a:buFont typeface="Arial"/>
              <a:buNone/>
            </a:pPr>
            <a:r>
              <a:t/>
            </a:r>
            <a:endParaRPr sz="1700">
              <a:solidFill>
                <a:schemeClr val="dk1"/>
              </a:solidFill>
              <a:latin typeface="Trebuchet MS"/>
              <a:ea typeface="Trebuchet MS"/>
              <a:cs typeface="Trebuchet MS"/>
              <a:sym typeface="Trebuchet MS"/>
            </a:endParaRPr>
          </a:p>
        </p:txBody>
      </p:sp>
      <p:sp>
        <p:nvSpPr>
          <p:cNvPr id="234" name="Google Shape;234;p3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EDA with SQL</a:t>
            </a:r>
            <a:endParaRPr sz="3000">
              <a:solidFill>
                <a:srgbClr val="0B49CB"/>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4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40"/>
          <p:cNvSpPr txBox="1"/>
          <p:nvPr>
            <p:ph idx="1" type="body"/>
          </p:nvPr>
        </p:nvSpPr>
        <p:spPr>
          <a:xfrm>
            <a:off x="628650" y="994950"/>
            <a:ext cx="7886700" cy="3144600"/>
          </a:xfrm>
          <a:prstGeom prst="rect">
            <a:avLst/>
          </a:prstGeom>
          <a:noFill/>
          <a:ln>
            <a:noFill/>
          </a:ln>
        </p:spPr>
        <p:txBody>
          <a:bodyPr anchorCtr="0" anchor="t" bIns="34275" lIns="68575" spcFirstLastPara="1" rIns="68575" wrap="square" tIns="34275">
            <a:normAutofit lnSpcReduction="10000"/>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added markers with circle, pop-up label, and text label of all Launch Sites using their coordinates (latitude and longitude) </a:t>
            </a:r>
            <a:r>
              <a:rPr lang="en" sz="1700">
                <a:solidFill>
                  <a:srgbClr val="292929"/>
                </a:solidFill>
                <a:latin typeface="Trebuchet MS"/>
                <a:ea typeface="Trebuchet MS"/>
                <a:cs typeface="Trebuchet MS"/>
                <a:sym typeface="Trebuchet MS"/>
              </a:rPr>
              <a:t>to show the respective geographical locations on the interactive map we built with Folium</a:t>
            </a:r>
            <a:endParaRPr sz="1700">
              <a:solidFill>
                <a:srgbClr val="292929"/>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added coloured markers (green for successful launches, red for failed launches) for each launch site on the map using Marker Cluster object to easily identify which launch sites have relatively high success rates</a:t>
            </a:r>
            <a:endParaRPr sz="1700">
              <a:solidFill>
                <a:srgbClr val="292929"/>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added a line marker to calculate the distance from closest highway, railway, coastline, and city from a launch site.</a:t>
            </a:r>
            <a:endParaRPr sz="1700">
              <a:solidFill>
                <a:srgbClr val="292929"/>
              </a:solidFill>
              <a:latin typeface="Trebuchet MS"/>
              <a:ea typeface="Trebuchet MS"/>
              <a:cs typeface="Trebuchet MS"/>
              <a:sym typeface="Trebuchet MS"/>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Trebuchet MS"/>
              <a:ea typeface="Trebuchet MS"/>
              <a:cs typeface="Trebuchet MS"/>
              <a:sym typeface="Trebuchet MS"/>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Trebuchet MS"/>
              <a:ea typeface="Trebuchet MS"/>
              <a:cs typeface="Trebuchet MS"/>
              <a:sym typeface="Trebuchet MS"/>
            </a:endParaRPr>
          </a:p>
        </p:txBody>
      </p:sp>
      <p:sp>
        <p:nvSpPr>
          <p:cNvPr id="241" name="Google Shape;241;p4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Trebuchet MS"/>
                <a:ea typeface="Trebuchet MS"/>
                <a:cs typeface="Trebuchet MS"/>
                <a:sym typeface="Trebuchet MS"/>
              </a:rPr>
              <a:t>Build an Interactive Map with Folium</a:t>
            </a:r>
            <a:endParaRPr sz="3000">
              <a:solidFill>
                <a:srgbClr val="0B49CB"/>
              </a:solidFill>
              <a:latin typeface="Trebuchet MS"/>
              <a:ea typeface="Trebuchet MS"/>
              <a:cs typeface="Trebuchet MS"/>
              <a:sym typeface="Trebuchet MS"/>
            </a:endParaRPr>
          </a:p>
        </p:txBody>
      </p:sp>
      <p:sp>
        <p:nvSpPr>
          <p:cNvPr id="242" name="Google Shape;242;p40"/>
          <p:cNvSpPr txBox="1"/>
          <p:nvPr/>
        </p:nvSpPr>
        <p:spPr>
          <a:xfrm>
            <a:off x="684025" y="3953125"/>
            <a:ext cx="77802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rebuchet MS"/>
                <a:ea typeface="Trebuchet MS"/>
                <a:cs typeface="Trebuchet MS"/>
                <a:sym typeface="Trebuchet MS"/>
              </a:rPr>
              <a:t>[</a:t>
            </a:r>
            <a:r>
              <a:rPr lang="en" sz="1600" u="sng">
                <a:solidFill>
                  <a:schemeClr val="hlink"/>
                </a:solidFill>
                <a:latin typeface="Trebuchet MS"/>
                <a:ea typeface="Trebuchet MS"/>
                <a:cs typeface="Trebuchet MS"/>
                <a:sym typeface="Trebuchet MS"/>
                <a:hlinkClick r:id="rId4"/>
              </a:rPr>
              <a:t>Click Here for Github Link</a:t>
            </a:r>
            <a:r>
              <a:rPr lang="en" sz="1600">
                <a:latin typeface="Trebuchet MS"/>
                <a:ea typeface="Trebuchet MS"/>
                <a:cs typeface="Trebuchet MS"/>
                <a:sym typeface="Trebuchet MS"/>
              </a:rPr>
              <a:t>] to my Interactive Map with Folium Notebook</a:t>
            </a:r>
            <a:endParaRPr sz="1600">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4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41"/>
          <p:cNvSpPr txBox="1"/>
          <p:nvPr>
            <p:ph idx="1" type="body"/>
          </p:nvPr>
        </p:nvSpPr>
        <p:spPr>
          <a:xfrm>
            <a:off x="577500" y="1008275"/>
            <a:ext cx="7309200" cy="35109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added a dropdown list for all Launch Sites (to select either a specific launch site or to select combined launch sites)</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Selecting a specific launch site or all launch sites option, we can view the pie chart which shows the success rate vs. failure rate</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added a Range Slider to Payload Mass variable with selectable points at 0, 2500, 5000, 7500, 10000</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Added a scatter plot which operates on above range slider for payload mass and launch success.</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a:t>
            </a:r>
            <a:r>
              <a:rPr lang="en" sz="1700" u="sng">
                <a:solidFill>
                  <a:schemeClr val="hlink"/>
                </a:solidFill>
                <a:latin typeface="Trebuchet MS"/>
                <a:ea typeface="Trebuchet MS"/>
                <a:cs typeface="Trebuchet MS"/>
                <a:sym typeface="Trebuchet MS"/>
                <a:hlinkClick r:id="rId4"/>
              </a:rPr>
              <a:t>Click Here for Github Link</a:t>
            </a:r>
            <a:r>
              <a:rPr lang="en" sz="1700">
                <a:solidFill>
                  <a:srgbClr val="292929"/>
                </a:solidFill>
                <a:latin typeface="Trebuchet MS"/>
                <a:ea typeface="Trebuchet MS"/>
                <a:cs typeface="Trebuchet MS"/>
                <a:sym typeface="Trebuchet MS"/>
              </a:rPr>
              <a:t>] to my Dashboard with Plotly Dash file</a:t>
            </a:r>
            <a:endParaRPr sz="1100">
              <a:latin typeface="Trebuchet MS"/>
              <a:ea typeface="Trebuchet MS"/>
              <a:cs typeface="Trebuchet MS"/>
              <a:sym typeface="Trebuchet MS"/>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Trebuchet MS"/>
              <a:ea typeface="Trebuchet MS"/>
              <a:cs typeface="Trebuchet MS"/>
              <a:sym typeface="Trebuchet MS"/>
            </a:endParaRPr>
          </a:p>
        </p:txBody>
      </p:sp>
      <p:sp>
        <p:nvSpPr>
          <p:cNvPr id="249" name="Google Shape;249;p4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Build a Dashboard with Plotly Dash</a:t>
            </a:r>
            <a:endParaRPr sz="1100">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42"/>
          <p:cNvSpPr txBox="1"/>
          <p:nvPr>
            <p:ph idx="1" type="body"/>
          </p:nvPr>
        </p:nvSpPr>
        <p:spPr>
          <a:xfrm>
            <a:off x="577500" y="1369225"/>
            <a:ext cx="7309200" cy="2477400"/>
          </a:xfrm>
          <a:prstGeom prst="rect">
            <a:avLst/>
          </a:prstGeom>
          <a:noFill/>
          <a:ln>
            <a:noFill/>
          </a:ln>
        </p:spPr>
        <p:txBody>
          <a:bodyPr anchorCtr="0" anchor="t" bIns="34275" lIns="68575" spcFirstLastPara="1" rIns="68575" wrap="square" tIns="34275">
            <a:normAutofit/>
          </a:bodyPr>
          <a:lstStyle/>
          <a:p>
            <a:pPr indent="-336550" lvl="0" marL="457200" marR="0" rtl="0" algn="l">
              <a:lnSpc>
                <a:spcPct val="90000"/>
              </a:lnSpc>
              <a:spcBef>
                <a:spcPts val="8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created a NumPy array based on column ‘Class’ in data</a:t>
            </a:r>
            <a:endParaRPr sz="1700">
              <a:solidFill>
                <a:srgbClr val="292929"/>
              </a:solidFill>
              <a:latin typeface="Trebuchet MS"/>
              <a:ea typeface="Trebuchet MS"/>
              <a:cs typeface="Trebuchet MS"/>
              <a:sym typeface="Trebuchet MS"/>
            </a:endParaRPr>
          </a:p>
          <a:p>
            <a:pPr indent="-336550" lvl="0" marL="457200" marR="0" rtl="0" algn="l">
              <a:lnSpc>
                <a:spcPct val="9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standardised the data using StandardScaler() and then transformed the data. We also split our data using train_test_split()</a:t>
            </a:r>
            <a:endParaRPr sz="1700">
              <a:solidFill>
                <a:srgbClr val="292929"/>
              </a:solidFill>
              <a:latin typeface="Trebuchet MS"/>
              <a:ea typeface="Trebuchet MS"/>
              <a:cs typeface="Trebuchet MS"/>
              <a:sym typeface="Trebuchet MS"/>
            </a:endParaRPr>
          </a:p>
          <a:p>
            <a:pPr indent="-336550" lvl="0" marL="457200" marR="0" rtl="0" algn="l">
              <a:lnSpc>
                <a:spcPct val="9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created GridSearchCV object to find the best parameters and calculate the accuracy of test data by using method ‘score’</a:t>
            </a:r>
            <a:endParaRPr sz="1700">
              <a:solidFill>
                <a:srgbClr val="292929"/>
              </a:solidFill>
              <a:latin typeface="Trebuchet MS"/>
              <a:ea typeface="Trebuchet MS"/>
              <a:cs typeface="Trebuchet MS"/>
              <a:sym typeface="Trebuchet MS"/>
            </a:endParaRPr>
          </a:p>
          <a:p>
            <a:pPr indent="-336550" lvl="0" marL="457200" marR="0" rtl="0" algn="l">
              <a:lnSpc>
                <a:spcPct val="9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used Logistic Regression, Support Vector Machine, K-Nearest Neighbour, and Decision Tree</a:t>
            </a:r>
            <a:endParaRPr sz="1700">
              <a:solidFill>
                <a:srgbClr val="292929"/>
              </a:solidFill>
              <a:latin typeface="Trebuchet MS"/>
              <a:ea typeface="Trebuchet MS"/>
              <a:cs typeface="Trebuchet MS"/>
              <a:sym typeface="Trebuchet MS"/>
            </a:endParaRPr>
          </a:p>
          <a:p>
            <a:pPr indent="-336550" lvl="0" marL="457200" marR="0" rtl="0" algn="l">
              <a:lnSpc>
                <a:spcPct val="9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found which method performs best  </a:t>
            </a:r>
            <a:endParaRPr sz="1700">
              <a:solidFill>
                <a:srgbClr val="292929"/>
              </a:solidFill>
              <a:latin typeface="Trebuchet MS"/>
              <a:ea typeface="Trebuchet MS"/>
              <a:cs typeface="Trebuchet MS"/>
              <a:sym typeface="Trebuchet MS"/>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Trebuchet MS"/>
              <a:ea typeface="Trebuchet MS"/>
              <a:cs typeface="Trebuchet MS"/>
              <a:sym typeface="Trebuchet MS"/>
            </a:endParaRPr>
          </a:p>
        </p:txBody>
      </p:sp>
      <p:sp>
        <p:nvSpPr>
          <p:cNvPr id="256" name="Google Shape;256;p4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Trebuchet MS"/>
                <a:ea typeface="Trebuchet MS"/>
                <a:cs typeface="Trebuchet MS"/>
                <a:sym typeface="Trebuchet MS"/>
              </a:rPr>
              <a:t>Predictive Analysis (Classification)</a:t>
            </a:r>
            <a:endParaRPr sz="1100">
              <a:latin typeface="Trebuchet MS"/>
              <a:ea typeface="Trebuchet MS"/>
              <a:cs typeface="Trebuchet MS"/>
              <a:sym typeface="Trebuchet MS"/>
            </a:endParaRPr>
          </a:p>
        </p:txBody>
      </p:sp>
      <p:sp>
        <p:nvSpPr>
          <p:cNvPr id="257" name="Google Shape;257;p42"/>
          <p:cNvSpPr txBox="1"/>
          <p:nvPr/>
        </p:nvSpPr>
        <p:spPr>
          <a:xfrm>
            <a:off x="790625" y="3620000"/>
            <a:ext cx="7673700" cy="8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u="sng">
                <a:solidFill>
                  <a:schemeClr val="hlink"/>
                </a:solidFill>
                <a:hlinkClick r:id="rId4"/>
              </a:rPr>
              <a:t>Click Here for Github Link</a:t>
            </a:r>
            <a:r>
              <a:rPr lang="en"/>
              <a:t>] to my Predictive Analysis Notebook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43"/>
          <p:cNvSpPr txBox="1"/>
          <p:nvPr/>
        </p:nvSpPr>
        <p:spPr>
          <a:xfrm>
            <a:off x="630844" y="1355503"/>
            <a:ext cx="5301544" cy="1216247"/>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Exploratory data analysis results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Interactive analytics demo in screenshots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Predictive analysis results</a:t>
            </a:r>
            <a:endParaRPr sz="1100"/>
          </a:p>
          <a:p>
            <a:pPr indent="-88900" lvl="1" marL="520700" marR="0" rtl="0" algn="l">
              <a:lnSpc>
                <a:spcPct val="90000"/>
              </a:lnSpc>
              <a:spcBef>
                <a:spcPts val="400"/>
              </a:spcBef>
              <a:spcAft>
                <a:spcPts val="0"/>
              </a:spcAft>
              <a:buClr>
                <a:srgbClr val="0070C0"/>
              </a:buClr>
              <a:buSzPts val="1400"/>
              <a:buFont typeface="Arial"/>
              <a:buNone/>
            </a:pPr>
            <a:r>
              <a:t/>
            </a:r>
            <a:endParaRPr b="0" i="0" sz="1400" u="none" cap="none" strike="noStrike">
              <a:solidFill>
                <a:srgbClr val="0070C0"/>
              </a:solidFill>
              <a:latin typeface="IBM Plex Mono"/>
              <a:ea typeface="IBM Plex Mono"/>
              <a:cs typeface="IBM Plex Mono"/>
              <a:sym typeface="IBM Plex Mono"/>
            </a:endParaRPr>
          </a:p>
          <a:p>
            <a:pPr indent="0" lvl="1" marL="342900" marR="0" rtl="0" algn="l">
              <a:lnSpc>
                <a:spcPct val="90000"/>
              </a:lnSpc>
              <a:spcBef>
                <a:spcPts val="400"/>
              </a:spcBef>
              <a:spcAft>
                <a:spcPts val="0"/>
              </a:spcAft>
              <a:buClr>
                <a:srgbClr val="0070C0"/>
              </a:buClr>
              <a:buSzPts val="1400"/>
              <a:buFont typeface="Arial"/>
              <a:buNone/>
            </a:pPr>
            <a:r>
              <a:t/>
            </a:r>
            <a:endParaRPr b="0" i="0" sz="1400" u="none" cap="none" strike="noStrike">
              <a:solidFill>
                <a:srgbClr val="0070C0"/>
              </a:solidFill>
              <a:latin typeface="IBM Plex Mono"/>
              <a:ea typeface="IBM Plex Mono"/>
              <a:cs typeface="IBM Plex Mono"/>
              <a:sym typeface="IBM Plex Mono"/>
            </a:endParaRPr>
          </a:p>
        </p:txBody>
      </p:sp>
      <p:sp>
        <p:nvSpPr>
          <p:cNvPr id="264" name="Google Shape;264;p4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4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Results</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44"/>
          <p:cNvSpPr txBox="1"/>
          <p:nvPr/>
        </p:nvSpPr>
        <p:spPr>
          <a:xfrm>
            <a:off x="598475" y="1897300"/>
            <a:ext cx="938400" cy="284700"/>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Trebuchet MS"/>
                <a:ea typeface="Trebuchet MS"/>
                <a:cs typeface="Trebuchet MS"/>
                <a:sym typeface="Trebuchet MS"/>
              </a:rPr>
              <a:t>Section 2</a:t>
            </a:r>
            <a:endParaRPr sz="1100">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4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4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Flight Number vs. Launch Site</a:t>
            </a:r>
            <a:endParaRPr sz="3000">
              <a:solidFill>
                <a:srgbClr val="0B49CB"/>
              </a:solidFill>
              <a:latin typeface="Trebuchet MS"/>
              <a:ea typeface="Trebuchet MS"/>
              <a:cs typeface="Trebuchet MS"/>
              <a:sym typeface="Trebuchet MS"/>
            </a:endParaRPr>
          </a:p>
        </p:txBody>
      </p:sp>
      <p:pic>
        <p:nvPicPr>
          <p:cNvPr id="277" name="Google Shape;277;p45"/>
          <p:cNvPicPr preferRelativeResize="0"/>
          <p:nvPr/>
        </p:nvPicPr>
        <p:blipFill>
          <a:blip r:embed="rId4">
            <a:alphaModFix/>
          </a:blip>
          <a:stretch>
            <a:fillRect/>
          </a:stretch>
        </p:blipFill>
        <p:spPr>
          <a:xfrm>
            <a:off x="152400" y="1008150"/>
            <a:ext cx="8839200" cy="2305375"/>
          </a:xfrm>
          <a:prstGeom prst="rect">
            <a:avLst/>
          </a:prstGeom>
          <a:noFill/>
          <a:ln>
            <a:noFill/>
          </a:ln>
        </p:spPr>
      </p:pic>
      <p:sp>
        <p:nvSpPr>
          <p:cNvPr id="278" name="Google Shape;278;p45"/>
          <p:cNvSpPr txBox="1"/>
          <p:nvPr/>
        </p:nvSpPr>
        <p:spPr>
          <a:xfrm>
            <a:off x="152500" y="3393475"/>
            <a:ext cx="8839200" cy="11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rebuchet MS"/>
                <a:ea typeface="Trebuchet MS"/>
                <a:cs typeface="Trebuchet MS"/>
                <a:sym typeface="Trebuchet MS"/>
              </a:rPr>
              <a:t>Observations:</a:t>
            </a:r>
            <a:r>
              <a:rPr lang="en"/>
              <a:t> </a:t>
            </a:r>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Launch Site CCAFS SLC 40 has highest number of launches</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VAFB SLC 4E and KSC LC 39A have lesser number of launches but their success rates are higher</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Success Rate is improving for all sites as the number of launches grow</a:t>
            </a:r>
            <a:endParaRPr>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8"/>
          <p:cNvSpPr txBox="1"/>
          <p:nvPr/>
        </p:nvSpPr>
        <p:spPr>
          <a:xfrm>
            <a:off x="666410" y="3426550"/>
            <a:ext cx="1885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solidFill>
                  <a:schemeClr val="lt2"/>
                </a:solidFill>
                <a:latin typeface="Trebuchet MS"/>
                <a:ea typeface="Trebuchet MS"/>
                <a:cs typeface="Trebuchet MS"/>
                <a:sym typeface="Trebuchet MS"/>
              </a:rPr>
              <a:t>Ameya Koranne</a:t>
            </a:r>
            <a:endParaRPr b="1" sz="1100">
              <a:latin typeface="Trebuchet MS"/>
              <a:ea typeface="Trebuchet MS"/>
              <a:cs typeface="Trebuchet MS"/>
              <a:sym typeface="Trebuchet MS"/>
            </a:endParaRPr>
          </a:p>
          <a:p>
            <a:pPr indent="0" lvl="0" marL="0" marR="0" rtl="0" algn="l">
              <a:spcBef>
                <a:spcPts val="0"/>
              </a:spcBef>
              <a:spcAft>
                <a:spcPts val="0"/>
              </a:spcAft>
              <a:buNone/>
            </a:pPr>
            <a:r>
              <a:rPr b="1" lang="en">
                <a:solidFill>
                  <a:schemeClr val="lt2"/>
                </a:solidFill>
                <a:latin typeface="Trebuchet MS"/>
                <a:ea typeface="Trebuchet MS"/>
                <a:cs typeface="Trebuchet MS"/>
                <a:sym typeface="Trebuchet MS"/>
              </a:rPr>
              <a:t>04/10/2023</a:t>
            </a:r>
            <a:endParaRPr b="1" sz="1100">
              <a:latin typeface="Trebuchet MS"/>
              <a:ea typeface="Trebuchet MS"/>
              <a:cs typeface="Trebuchet MS"/>
              <a:sym typeface="Trebuchet MS"/>
            </a:endParaRPr>
          </a:p>
        </p:txBody>
      </p:sp>
      <p:pic>
        <p:nvPicPr>
          <p:cNvPr descr="IBM Skills Network Logo - Horizontal-noai copy.png" id="135" name="Google Shape;135;p28"/>
          <p:cNvPicPr preferRelativeResize="0"/>
          <p:nvPr/>
        </p:nvPicPr>
        <p:blipFill rotWithShape="1">
          <a:blip r:embed="rId4">
            <a:alphaModFix/>
          </a:blip>
          <a:srcRect b="0" l="0" r="0" t="0"/>
          <a:stretch/>
        </p:blipFill>
        <p:spPr>
          <a:xfrm>
            <a:off x="667365" y="507621"/>
            <a:ext cx="1578077" cy="471887"/>
          </a:xfrm>
          <a:prstGeom prst="rect">
            <a:avLst/>
          </a:prstGeom>
          <a:noFill/>
          <a:ln>
            <a:noFill/>
          </a:ln>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4" name="Google Shape;284;p46"/>
          <p:cNvSpPr txBox="1"/>
          <p:nvPr>
            <p:ph idx="1" type="body"/>
          </p:nvPr>
        </p:nvSpPr>
        <p:spPr>
          <a:xfrm>
            <a:off x="577500" y="1552325"/>
            <a:ext cx="2949300" cy="2773800"/>
          </a:xfrm>
          <a:prstGeom prst="rect">
            <a:avLst/>
          </a:prstGeom>
          <a:noFill/>
          <a:ln>
            <a:noFill/>
          </a:ln>
        </p:spPr>
        <p:txBody>
          <a:bodyPr anchorCtr="0" anchor="t" bIns="34275" lIns="68575" spcFirstLastPara="1" rIns="68575" wrap="square" tIns="34275">
            <a:normAutofit/>
          </a:bodyPr>
          <a:lstStyle/>
          <a:p>
            <a:pPr indent="-165100" lvl="0" marL="177800" marR="0" rtl="0" algn="l">
              <a:lnSpc>
                <a:spcPct val="100000"/>
              </a:lnSpc>
              <a:spcBef>
                <a:spcPts val="0"/>
              </a:spcBef>
              <a:spcAft>
                <a:spcPts val="0"/>
              </a:spcAft>
              <a:buClr>
                <a:srgbClr val="292929"/>
              </a:buClr>
              <a:buSzPts val="1400"/>
              <a:buFont typeface="Trebuchet MS"/>
              <a:buChar char="•"/>
            </a:pPr>
            <a:r>
              <a:rPr lang="en">
                <a:solidFill>
                  <a:srgbClr val="292929"/>
                </a:solidFill>
                <a:latin typeface="Trebuchet MS"/>
                <a:ea typeface="Trebuchet MS"/>
                <a:cs typeface="Trebuchet MS"/>
                <a:sym typeface="Trebuchet MS"/>
              </a:rPr>
              <a:t>For VAFB SLC 4E launch site, there are no rockets launched for heavy payload mass(greater than 10000 Kgs)</a:t>
            </a:r>
            <a:endParaRPr>
              <a:solidFill>
                <a:srgbClr val="292929"/>
              </a:solidFill>
              <a:latin typeface="Trebuchet MS"/>
              <a:ea typeface="Trebuchet MS"/>
              <a:cs typeface="Trebuchet MS"/>
              <a:sym typeface="Trebuchet MS"/>
            </a:endParaRPr>
          </a:p>
          <a:p>
            <a:pPr indent="-165100" lvl="0" marL="177800" marR="0" rtl="0" algn="l">
              <a:lnSpc>
                <a:spcPct val="100000"/>
              </a:lnSpc>
              <a:spcBef>
                <a:spcPts val="1100"/>
              </a:spcBef>
              <a:spcAft>
                <a:spcPts val="0"/>
              </a:spcAft>
              <a:buClr>
                <a:srgbClr val="292929"/>
              </a:buClr>
              <a:buSzPts val="1400"/>
              <a:buFont typeface="Trebuchet MS"/>
              <a:buChar char="•"/>
            </a:pPr>
            <a:r>
              <a:rPr lang="en">
                <a:solidFill>
                  <a:srgbClr val="292929"/>
                </a:solidFill>
                <a:latin typeface="Trebuchet MS"/>
                <a:ea typeface="Trebuchet MS"/>
                <a:cs typeface="Trebuchet MS"/>
                <a:sym typeface="Trebuchet MS"/>
              </a:rPr>
              <a:t>CCAFS SLC 40 excels in heavy payload mass rocket launches with no failure so far</a:t>
            </a:r>
            <a:endParaRPr>
              <a:solidFill>
                <a:srgbClr val="292929"/>
              </a:solidFill>
              <a:latin typeface="Trebuchet MS"/>
              <a:ea typeface="Trebuchet MS"/>
              <a:cs typeface="Trebuchet MS"/>
              <a:sym typeface="Trebuchet MS"/>
            </a:endParaRPr>
          </a:p>
          <a:p>
            <a:pPr indent="-146050" lvl="0" marL="177800" marR="0" rtl="0" algn="l">
              <a:lnSpc>
                <a:spcPct val="100000"/>
              </a:lnSpc>
              <a:spcBef>
                <a:spcPts val="1100"/>
              </a:spcBef>
              <a:spcAft>
                <a:spcPts val="0"/>
              </a:spcAft>
              <a:buClr>
                <a:srgbClr val="292929"/>
              </a:buClr>
              <a:buSzPts val="1100"/>
              <a:buFont typeface="Trebuchet MS"/>
              <a:buChar char="•"/>
            </a:pPr>
            <a:r>
              <a:rPr lang="en">
                <a:solidFill>
                  <a:srgbClr val="292929"/>
                </a:solidFill>
                <a:latin typeface="Trebuchet MS"/>
                <a:ea typeface="Trebuchet MS"/>
                <a:cs typeface="Trebuchet MS"/>
                <a:sym typeface="Trebuchet MS"/>
              </a:rPr>
              <a:t>KSC LC 39A has one failed launch at payload mass of almost 16000 Kgs</a:t>
            </a:r>
            <a:endParaRPr>
              <a:solidFill>
                <a:srgbClr val="292929"/>
              </a:solidFill>
              <a:latin typeface="Trebuchet MS"/>
              <a:ea typeface="Trebuchet MS"/>
              <a:cs typeface="Trebuchet MS"/>
              <a:sym typeface="Trebuchet MS"/>
            </a:endParaRPr>
          </a:p>
        </p:txBody>
      </p:sp>
      <p:sp>
        <p:nvSpPr>
          <p:cNvPr id="285" name="Google Shape;285;p4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Payload vs. Launch Site</a:t>
            </a:r>
            <a:endParaRPr sz="1100">
              <a:latin typeface="Trebuchet MS"/>
              <a:ea typeface="Trebuchet MS"/>
              <a:cs typeface="Trebuchet MS"/>
              <a:sym typeface="Trebuchet MS"/>
            </a:endParaRPr>
          </a:p>
        </p:txBody>
      </p:sp>
      <p:pic>
        <p:nvPicPr>
          <p:cNvPr id="286" name="Google Shape;286;p46"/>
          <p:cNvPicPr preferRelativeResize="0"/>
          <p:nvPr/>
        </p:nvPicPr>
        <p:blipFill>
          <a:blip r:embed="rId4">
            <a:alphaModFix/>
          </a:blip>
          <a:stretch>
            <a:fillRect/>
          </a:stretch>
        </p:blipFill>
        <p:spPr>
          <a:xfrm>
            <a:off x="3679075" y="968175"/>
            <a:ext cx="5230549" cy="355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92" name="Google Shape;292;p47"/>
          <p:cNvSpPr txBox="1"/>
          <p:nvPr>
            <p:ph idx="1" type="body"/>
          </p:nvPr>
        </p:nvSpPr>
        <p:spPr>
          <a:xfrm>
            <a:off x="577500" y="1561575"/>
            <a:ext cx="2949300" cy="2205000"/>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100000"/>
              </a:lnSpc>
              <a:spcBef>
                <a:spcPts val="0"/>
              </a:spcBef>
              <a:spcAft>
                <a:spcPts val="0"/>
              </a:spcAft>
              <a:buClr>
                <a:srgbClr val="292929"/>
              </a:buClr>
              <a:buSzPts val="1500"/>
              <a:buFont typeface="Trebuchet MS"/>
              <a:buChar char="•"/>
            </a:pPr>
            <a:r>
              <a:rPr lang="en" sz="1500">
                <a:solidFill>
                  <a:srgbClr val="292929"/>
                </a:solidFill>
                <a:latin typeface="Trebuchet MS"/>
                <a:ea typeface="Trebuchet MS"/>
                <a:cs typeface="Trebuchet MS"/>
                <a:sym typeface="Trebuchet MS"/>
              </a:rPr>
              <a:t>Orbits ES-L1, GEO, HEO, and SSO have a perfect status, they have not failed.</a:t>
            </a:r>
            <a:endParaRPr sz="900">
              <a:latin typeface="Trebuchet MS"/>
              <a:ea typeface="Trebuchet MS"/>
              <a:cs typeface="Trebuchet MS"/>
              <a:sym typeface="Trebuchet MS"/>
            </a:endParaRPr>
          </a:p>
          <a:p>
            <a:pPr indent="-171450" lvl="0" marL="177800" marR="0" rtl="0" algn="l">
              <a:lnSpc>
                <a:spcPct val="100000"/>
              </a:lnSpc>
              <a:spcBef>
                <a:spcPts val="1100"/>
              </a:spcBef>
              <a:spcAft>
                <a:spcPts val="0"/>
              </a:spcAft>
              <a:buClr>
                <a:srgbClr val="292929"/>
              </a:buClr>
              <a:buSzPts val="1500"/>
              <a:buFont typeface="Trebuchet MS"/>
              <a:buChar char="•"/>
            </a:pPr>
            <a:r>
              <a:rPr lang="en" sz="1500">
                <a:solidFill>
                  <a:srgbClr val="292929"/>
                </a:solidFill>
                <a:latin typeface="Trebuchet MS"/>
                <a:ea typeface="Trebuchet MS"/>
                <a:cs typeface="Trebuchet MS"/>
                <a:sym typeface="Trebuchet MS"/>
              </a:rPr>
              <a:t>Orbit ‘SO’ has a success rate of 0%</a:t>
            </a:r>
            <a:endParaRPr sz="1500">
              <a:solidFill>
                <a:srgbClr val="292929"/>
              </a:solidFill>
              <a:latin typeface="Trebuchet MS"/>
              <a:ea typeface="Trebuchet MS"/>
              <a:cs typeface="Trebuchet MS"/>
              <a:sym typeface="Trebuchet MS"/>
            </a:endParaRPr>
          </a:p>
          <a:p>
            <a:pPr indent="-171450" lvl="0" marL="177800" marR="0" rtl="0" algn="l">
              <a:lnSpc>
                <a:spcPct val="100000"/>
              </a:lnSpc>
              <a:spcBef>
                <a:spcPts val="1100"/>
              </a:spcBef>
              <a:spcAft>
                <a:spcPts val="0"/>
              </a:spcAft>
              <a:buClr>
                <a:srgbClr val="292929"/>
              </a:buClr>
              <a:buSzPts val="1500"/>
              <a:buFont typeface="Trebuchet MS"/>
              <a:buChar char="•"/>
            </a:pPr>
            <a:r>
              <a:rPr lang="en" sz="1500">
                <a:solidFill>
                  <a:srgbClr val="292929"/>
                </a:solidFill>
                <a:latin typeface="Trebuchet MS"/>
                <a:ea typeface="Trebuchet MS"/>
                <a:cs typeface="Trebuchet MS"/>
                <a:sym typeface="Trebuchet MS"/>
              </a:rPr>
              <a:t>Rest of the orbits have success rate </a:t>
            </a:r>
            <a:r>
              <a:rPr lang="en" sz="1500">
                <a:solidFill>
                  <a:srgbClr val="292929"/>
                </a:solidFill>
                <a:latin typeface="Trebuchet MS"/>
                <a:ea typeface="Trebuchet MS"/>
                <a:cs typeface="Trebuchet MS"/>
                <a:sym typeface="Trebuchet MS"/>
              </a:rPr>
              <a:t>between</a:t>
            </a:r>
            <a:r>
              <a:rPr lang="en" sz="1500">
                <a:solidFill>
                  <a:srgbClr val="292929"/>
                </a:solidFill>
                <a:latin typeface="Trebuchet MS"/>
                <a:ea typeface="Trebuchet MS"/>
                <a:cs typeface="Trebuchet MS"/>
                <a:sym typeface="Trebuchet MS"/>
              </a:rPr>
              <a:t> 50% and 85% </a:t>
            </a:r>
            <a:endParaRPr sz="900">
              <a:latin typeface="Trebuchet MS"/>
              <a:ea typeface="Trebuchet MS"/>
              <a:cs typeface="Trebuchet MS"/>
              <a:sym typeface="Trebuchet MS"/>
            </a:endParaRPr>
          </a:p>
        </p:txBody>
      </p:sp>
      <p:sp>
        <p:nvSpPr>
          <p:cNvPr id="293" name="Google Shape;293;p4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Success Rate vs. Orbit Type</a:t>
            </a:r>
            <a:endParaRPr sz="3000">
              <a:solidFill>
                <a:srgbClr val="0B49CB"/>
              </a:solidFill>
              <a:latin typeface="Trebuchet MS"/>
              <a:ea typeface="Trebuchet MS"/>
              <a:cs typeface="Trebuchet MS"/>
              <a:sym typeface="Trebuchet MS"/>
            </a:endParaRPr>
          </a:p>
        </p:txBody>
      </p:sp>
      <p:pic>
        <p:nvPicPr>
          <p:cNvPr id="294" name="Google Shape;294;p47"/>
          <p:cNvPicPr preferRelativeResize="0"/>
          <p:nvPr/>
        </p:nvPicPr>
        <p:blipFill>
          <a:blip r:embed="rId4">
            <a:alphaModFix/>
          </a:blip>
          <a:stretch>
            <a:fillRect/>
          </a:stretch>
        </p:blipFill>
        <p:spPr>
          <a:xfrm>
            <a:off x="4097437" y="1120574"/>
            <a:ext cx="4366753" cy="33986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4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8"/>
          <p:cNvSpPr txBox="1"/>
          <p:nvPr>
            <p:ph idx="1" type="body"/>
          </p:nvPr>
        </p:nvSpPr>
        <p:spPr>
          <a:xfrm>
            <a:off x="577500" y="1552325"/>
            <a:ext cx="2949300" cy="29670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In VLEO orbit the success appears related to the number of flights</a:t>
            </a:r>
            <a:endParaRPr sz="11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ES-L1, SO, and GEO are the least preferred orbit type</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There seems to be no relationship between flight number when in GTO orbit</a:t>
            </a:r>
            <a:endParaRPr sz="1700">
              <a:solidFill>
                <a:srgbClr val="292929"/>
              </a:solidFill>
              <a:latin typeface="Trebuchet MS"/>
              <a:ea typeface="Trebuchet MS"/>
              <a:cs typeface="Trebuchet MS"/>
              <a:sym typeface="Trebuchet MS"/>
            </a:endParaRPr>
          </a:p>
        </p:txBody>
      </p:sp>
      <p:sp>
        <p:nvSpPr>
          <p:cNvPr id="301" name="Google Shape;301;p4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Trebuchet MS"/>
                <a:ea typeface="Trebuchet MS"/>
                <a:cs typeface="Trebuchet MS"/>
                <a:sym typeface="Trebuchet MS"/>
              </a:rPr>
              <a:t>Flight Number vs. Orbit Type</a:t>
            </a:r>
            <a:endParaRPr sz="3000">
              <a:solidFill>
                <a:srgbClr val="0B49CB"/>
              </a:solidFill>
              <a:latin typeface="Trebuchet MS"/>
              <a:ea typeface="Trebuchet MS"/>
              <a:cs typeface="Trebuchet MS"/>
              <a:sym typeface="Trebuchet MS"/>
            </a:endParaRPr>
          </a:p>
        </p:txBody>
      </p:sp>
      <p:pic>
        <p:nvPicPr>
          <p:cNvPr id="302" name="Google Shape;302;p48"/>
          <p:cNvPicPr preferRelativeResize="0"/>
          <p:nvPr/>
        </p:nvPicPr>
        <p:blipFill>
          <a:blip r:embed="rId4">
            <a:alphaModFix/>
          </a:blip>
          <a:stretch>
            <a:fillRect/>
          </a:stretch>
        </p:blipFill>
        <p:spPr>
          <a:xfrm>
            <a:off x="3679074" y="968175"/>
            <a:ext cx="4785124" cy="35807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49"/>
          <p:cNvSpPr txBox="1"/>
          <p:nvPr>
            <p:ph idx="1" type="body"/>
          </p:nvPr>
        </p:nvSpPr>
        <p:spPr>
          <a:xfrm>
            <a:off x="577508" y="1543050"/>
            <a:ext cx="2949179" cy="2858691"/>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With heavy payloads the successful landing rates are more for PO, LEO and ISS</a:t>
            </a:r>
            <a:endParaRPr sz="11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However for GTO we cannot distinguish this as both positive and unsuccessful landings are both present</a:t>
            </a:r>
            <a:endParaRPr sz="1100">
              <a:latin typeface="Trebuchet MS"/>
              <a:ea typeface="Trebuchet MS"/>
              <a:cs typeface="Trebuchet MS"/>
              <a:sym typeface="Trebuchet MS"/>
            </a:endParaRPr>
          </a:p>
        </p:txBody>
      </p:sp>
      <p:sp>
        <p:nvSpPr>
          <p:cNvPr id="309" name="Google Shape;309;p4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Payload vs. Orbit Type</a:t>
            </a:r>
            <a:endParaRPr sz="3000">
              <a:solidFill>
                <a:srgbClr val="0B49CB"/>
              </a:solidFill>
              <a:latin typeface="Trebuchet MS"/>
              <a:ea typeface="Trebuchet MS"/>
              <a:cs typeface="Trebuchet MS"/>
              <a:sym typeface="Trebuchet MS"/>
            </a:endParaRPr>
          </a:p>
        </p:txBody>
      </p:sp>
      <p:pic>
        <p:nvPicPr>
          <p:cNvPr id="310" name="Google Shape;310;p49"/>
          <p:cNvPicPr preferRelativeResize="0"/>
          <p:nvPr/>
        </p:nvPicPr>
        <p:blipFill>
          <a:blip r:embed="rId4">
            <a:alphaModFix/>
          </a:blip>
          <a:stretch>
            <a:fillRect/>
          </a:stretch>
        </p:blipFill>
        <p:spPr>
          <a:xfrm>
            <a:off x="3693587" y="1003149"/>
            <a:ext cx="4770615" cy="339860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5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50"/>
          <p:cNvSpPr txBox="1"/>
          <p:nvPr>
            <p:ph idx="1" type="body"/>
          </p:nvPr>
        </p:nvSpPr>
        <p:spPr>
          <a:xfrm>
            <a:off x="577508" y="1552318"/>
            <a:ext cx="2949179" cy="2858691"/>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can observe that the success rate from 2013 kept increasing till 2020 </a:t>
            </a:r>
            <a:endParaRPr sz="1100">
              <a:latin typeface="Trebuchet MS"/>
              <a:ea typeface="Trebuchet MS"/>
              <a:cs typeface="Trebuchet MS"/>
              <a:sym typeface="Trebuchet MS"/>
            </a:endParaRPr>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Trebuchet MS"/>
              <a:ea typeface="Trebuchet MS"/>
              <a:cs typeface="Trebuchet MS"/>
              <a:sym typeface="Trebuchet MS"/>
            </a:endParaRPr>
          </a:p>
          <a:p>
            <a:pPr indent="0" lvl="0" marL="457200" marR="0" rtl="0" algn="l">
              <a:lnSpc>
                <a:spcPct val="100000"/>
              </a:lnSpc>
              <a:spcBef>
                <a:spcPts val="1100"/>
              </a:spcBef>
              <a:spcAft>
                <a:spcPts val="0"/>
              </a:spcAft>
              <a:buNone/>
            </a:pPr>
            <a:r>
              <a:t/>
            </a:r>
            <a:endParaRPr sz="1100">
              <a:latin typeface="Trebuchet MS"/>
              <a:ea typeface="Trebuchet MS"/>
              <a:cs typeface="Trebuchet MS"/>
              <a:sym typeface="Trebuchet MS"/>
            </a:endParaRPr>
          </a:p>
        </p:txBody>
      </p:sp>
      <p:sp>
        <p:nvSpPr>
          <p:cNvPr id="317" name="Google Shape;317;p5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Launch Success Yearly Trend</a:t>
            </a:r>
            <a:endParaRPr sz="1100">
              <a:latin typeface="Trebuchet MS"/>
              <a:ea typeface="Trebuchet MS"/>
              <a:cs typeface="Trebuchet MS"/>
              <a:sym typeface="Trebuchet MS"/>
            </a:endParaRPr>
          </a:p>
        </p:txBody>
      </p:sp>
      <p:pic>
        <p:nvPicPr>
          <p:cNvPr id="318" name="Google Shape;318;p50"/>
          <p:cNvPicPr preferRelativeResize="0"/>
          <p:nvPr/>
        </p:nvPicPr>
        <p:blipFill>
          <a:blip r:embed="rId4">
            <a:alphaModFix/>
          </a:blip>
          <a:stretch>
            <a:fillRect/>
          </a:stretch>
        </p:blipFill>
        <p:spPr>
          <a:xfrm>
            <a:off x="3679087" y="968174"/>
            <a:ext cx="4776988" cy="33986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5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51"/>
          <p:cNvSpPr txBox="1"/>
          <p:nvPr>
            <p:ph idx="1" type="body"/>
          </p:nvPr>
        </p:nvSpPr>
        <p:spPr>
          <a:xfrm>
            <a:off x="577498" y="1369225"/>
            <a:ext cx="7886700" cy="585000"/>
          </a:xfrm>
          <a:prstGeom prst="rect">
            <a:avLst/>
          </a:prstGeom>
          <a:noFill/>
          <a:ln>
            <a:noFill/>
          </a:ln>
        </p:spPr>
        <p:txBody>
          <a:bodyPr anchorCtr="0" anchor="t" bIns="34275" lIns="68575" spcFirstLastPara="1" rIns="68575" wrap="square" tIns="34275">
            <a:normAutofit lnSpcReduction="20000"/>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Find the names of the unique launch sites</a:t>
            </a:r>
            <a:endParaRPr sz="1100">
              <a:latin typeface="Trebuchet MS"/>
              <a:ea typeface="Trebuchet MS"/>
              <a:cs typeface="Trebuchet MS"/>
              <a:sym typeface="Trebuchet MS"/>
            </a:endParaRPr>
          </a:p>
          <a:p>
            <a:pPr indent="0" lvl="0" marL="457200" marR="0" rtl="0" algn="l">
              <a:lnSpc>
                <a:spcPct val="100000"/>
              </a:lnSpc>
              <a:spcBef>
                <a:spcPts val="1100"/>
              </a:spcBef>
              <a:spcAft>
                <a:spcPts val="0"/>
              </a:spcAft>
              <a:buNone/>
            </a:pPr>
            <a:r>
              <a:t/>
            </a:r>
            <a:endParaRPr sz="1100">
              <a:latin typeface="Trebuchet MS"/>
              <a:ea typeface="Trebuchet MS"/>
              <a:cs typeface="Trebuchet MS"/>
              <a:sym typeface="Trebuchet MS"/>
            </a:endParaRPr>
          </a:p>
        </p:txBody>
      </p:sp>
      <p:sp>
        <p:nvSpPr>
          <p:cNvPr id="325" name="Google Shape;325;p5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All Launch Site Names</a:t>
            </a:r>
            <a:endParaRPr sz="1100">
              <a:latin typeface="Trebuchet MS"/>
              <a:ea typeface="Trebuchet MS"/>
              <a:cs typeface="Trebuchet MS"/>
              <a:sym typeface="Trebuchet MS"/>
            </a:endParaRPr>
          </a:p>
        </p:txBody>
      </p:sp>
      <p:pic>
        <p:nvPicPr>
          <p:cNvPr id="326" name="Google Shape;326;p51"/>
          <p:cNvPicPr preferRelativeResize="0"/>
          <p:nvPr/>
        </p:nvPicPr>
        <p:blipFill>
          <a:blip r:embed="rId4">
            <a:alphaModFix/>
          </a:blip>
          <a:stretch>
            <a:fillRect/>
          </a:stretch>
        </p:blipFill>
        <p:spPr>
          <a:xfrm>
            <a:off x="368525" y="1853450"/>
            <a:ext cx="8095663" cy="22601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5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52"/>
          <p:cNvSpPr txBox="1"/>
          <p:nvPr>
            <p:ph idx="1" type="body"/>
          </p:nvPr>
        </p:nvSpPr>
        <p:spPr>
          <a:xfrm>
            <a:off x="577500" y="1369225"/>
            <a:ext cx="7886700" cy="6651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Find 5 records where launch sites begin with `CCA`</a:t>
            </a:r>
            <a:endParaRPr sz="1100">
              <a:latin typeface="Trebuchet MS"/>
              <a:ea typeface="Trebuchet MS"/>
              <a:cs typeface="Trebuchet MS"/>
              <a:sym typeface="Trebuchet MS"/>
            </a:endParaRPr>
          </a:p>
          <a:p>
            <a:pPr indent="0" lvl="0" marL="457200" marR="0" rtl="0" algn="l">
              <a:lnSpc>
                <a:spcPct val="100000"/>
              </a:lnSpc>
              <a:spcBef>
                <a:spcPts val="1100"/>
              </a:spcBef>
              <a:spcAft>
                <a:spcPts val="0"/>
              </a:spcAft>
              <a:buNone/>
            </a:pPr>
            <a:r>
              <a:t/>
            </a:r>
            <a:endParaRPr sz="1100"/>
          </a:p>
        </p:txBody>
      </p:sp>
      <p:sp>
        <p:nvSpPr>
          <p:cNvPr id="333" name="Google Shape;333;p5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Launch Site Names Begin with 'CCA'</a:t>
            </a:r>
            <a:endParaRPr sz="1100">
              <a:latin typeface="Trebuchet MS"/>
              <a:ea typeface="Trebuchet MS"/>
              <a:cs typeface="Trebuchet MS"/>
              <a:sym typeface="Trebuchet MS"/>
            </a:endParaRPr>
          </a:p>
        </p:txBody>
      </p:sp>
      <p:pic>
        <p:nvPicPr>
          <p:cNvPr id="334" name="Google Shape;334;p52"/>
          <p:cNvPicPr preferRelativeResize="0"/>
          <p:nvPr/>
        </p:nvPicPr>
        <p:blipFill>
          <a:blip r:embed="rId4">
            <a:alphaModFix/>
          </a:blip>
          <a:stretch>
            <a:fillRect/>
          </a:stretch>
        </p:blipFill>
        <p:spPr>
          <a:xfrm>
            <a:off x="139075" y="1707125"/>
            <a:ext cx="8325124" cy="2812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5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40" name="Google Shape;340;p53"/>
          <p:cNvSpPr txBox="1"/>
          <p:nvPr>
            <p:ph idx="1" type="body"/>
          </p:nvPr>
        </p:nvSpPr>
        <p:spPr>
          <a:xfrm>
            <a:off x="577500" y="1369225"/>
            <a:ext cx="7941600" cy="6252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Calculate the total payload carried by boosters from NASA(CRS)</a:t>
            </a:r>
            <a:endParaRPr sz="1100">
              <a:latin typeface="Trebuchet MS"/>
              <a:ea typeface="Trebuchet MS"/>
              <a:cs typeface="Trebuchet MS"/>
              <a:sym typeface="Trebuchet MS"/>
            </a:endParaRPr>
          </a:p>
        </p:txBody>
      </p:sp>
      <p:sp>
        <p:nvSpPr>
          <p:cNvPr id="341" name="Google Shape;341;p5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Total Payload Mass</a:t>
            </a:r>
            <a:endParaRPr sz="1100">
              <a:latin typeface="Trebuchet MS"/>
              <a:ea typeface="Trebuchet MS"/>
              <a:cs typeface="Trebuchet MS"/>
              <a:sym typeface="Trebuchet MS"/>
            </a:endParaRPr>
          </a:p>
        </p:txBody>
      </p:sp>
      <p:pic>
        <p:nvPicPr>
          <p:cNvPr id="342" name="Google Shape;342;p53"/>
          <p:cNvPicPr preferRelativeResize="0"/>
          <p:nvPr/>
        </p:nvPicPr>
        <p:blipFill>
          <a:blip r:embed="rId4">
            <a:alphaModFix/>
          </a:blip>
          <a:stretch>
            <a:fillRect/>
          </a:stretch>
        </p:blipFill>
        <p:spPr>
          <a:xfrm>
            <a:off x="71075" y="1714500"/>
            <a:ext cx="8901174" cy="2804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5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54"/>
          <p:cNvSpPr txBox="1"/>
          <p:nvPr>
            <p:ph idx="1" type="body"/>
          </p:nvPr>
        </p:nvSpPr>
        <p:spPr>
          <a:xfrm>
            <a:off x="577500" y="1369225"/>
            <a:ext cx="8016000" cy="4119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Calculate the average payload mass carried by booster version F9 v1.1</a:t>
            </a:r>
            <a:endParaRPr sz="1100">
              <a:latin typeface="Trebuchet MS"/>
              <a:ea typeface="Trebuchet MS"/>
              <a:cs typeface="Trebuchet MS"/>
              <a:sym typeface="Trebuchet MS"/>
            </a:endParaRPr>
          </a:p>
        </p:txBody>
      </p:sp>
      <p:sp>
        <p:nvSpPr>
          <p:cNvPr id="349" name="Google Shape;349;p5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Average Payload Mass by F9 v1.1</a:t>
            </a:r>
            <a:endParaRPr sz="1100">
              <a:latin typeface="Trebuchet MS"/>
              <a:ea typeface="Trebuchet MS"/>
              <a:cs typeface="Trebuchet MS"/>
              <a:sym typeface="Trebuchet MS"/>
            </a:endParaRPr>
          </a:p>
        </p:txBody>
      </p:sp>
      <p:pic>
        <p:nvPicPr>
          <p:cNvPr id="350" name="Google Shape;350;p54"/>
          <p:cNvPicPr preferRelativeResize="0"/>
          <p:nvPr/>
        </p:nvPicPr>
        <p:blipFill>
          <a:blip r:embed="rId4">
            <a:alphaModFix/>
          </a:blip>
          <a:stretch>
            <a:fillRect/>
          </a:stretch>
        </p:blipFill>
        <p:spPr>
          <a:xfrm>
            <a:off x="152400" y="1781125"/>
            <a:ext cx="8839198" cy="273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5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55"/>
          <p:cNvSpPr txBox="1"/>
          <p:nvPr>
            <p:ph idx="1" type="body"/>
          </p:nvPr>
        </p:nvSpPr>
        <p:spPr>
          <a:xfrm>
            <a:off x="577500" y="1369225"/>
            <a:ext cx="7886700" cy="4119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Find the dates of the first successful landing outcome on ground pad</a:t>
            </a:r>
            <a:endParaRPr sz="1100">
              <a:latin typeface="Trebuchet MS"/>
              <a:ea typeface="Trebuchet MS"/>
              <a:cs typeface="Trebuchet MS"/>
              <a:sym typeface="Trebuchet MS"/>
            </a:endParaRPr>
          </a:p>
        </p:txBody>
      </p:sp>
      <p:sp>
        <p:nvSpPr>
          <p:cNvPr id="357" name="Google Shape;357;p5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First Successful Ground Landing Date</a:t>
            </a:r>
            <a:endParaRPr sz="1100">
              <a:latin typeface="Trebuchet MS"/>
              <a:ea typeface="Trebuchet MS"/>
              <a:cs typeface="Trebuchet MS"/>
              <a:sym typeface="Trebuchet MS"/>
            </a:endParaRPr>
          </a:p>
        </p:txBody>
      </p:sp>
      <p:pic>
        <p:nvPicPr>
          <p:cNvPr id="358" name="Google Shape;358;p55"/>
          <p:cNvPicPr preferRelativeResize="0"/>
          <p:nvPr/>
        </p:nvPicPr>
        <p:blipFill>
          <a:blip r:embed="rId4">
            <a:alphaModFix/>
          </a:blip>
          <a:stretch>
            <a:fillRect/>
          </a:stretch>
        </p:blipFill>
        <p:spPr>
          <a:xfrm>
            <a:off x="152400" y="1933525"/>
            <a:ext cx="6143625" cy="2752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29"/>
          <p:cNvSpPr txBox="1"/>
          <p:nvPr/>
        </p:nvSpPr>
        <p:spPr>
          <a:xfrm>
            <a:off x="719023" y="1584930"/>
            <a:ext cx="3875315" cy="2490618"/>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Executive Summary</a:t>
            </a:r>
            <a:endParaRPr sz="11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Introduction</a:t>
            </a:r>
            <a:endParaRPr sz="11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Methodology</a:t>
            </a:r>
            <a:endParaRPr sz="11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Results</a:t>
            </a:r>
            <a:endParaRPr sz="11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Conclusion</a:t>
            </a:r>
            <a:endParaRPr sz="11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Appendix</a:t>
            </a:r>
            <a:endParaRPr sz="1100">
              <a:latin typeface="Trebuchet MS"/>
              <a:ea typeface="Trebuchet MS"/>
              <a:cs typeface="Trebuchet MS"/>
              <a:sym typeface="Trebuchet MS"/>
            </a:endParaRPr>
          </a:p>
        </p:txBody>
      </p:sp>
      <p:sp>
        <p:nvSpPr>
          <p:cNvPr id="143" name="Google Shape;143;p2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b="1" lang="en" sz="3000">
                <a:solidFill>
                  <a:srgbClr val="0B49CB"/>
                </a:solidFill>
                <a:latin typeface="Trebuchet MS"/>
                <a:ea typeface="Trebuchet MS"/>
                <a:cs typeface="Trebuchet MS"/>
                <a:sym typeface="Trebuchet MS"/>
              </a:rPr>
              <a:t>Outline</a:t>
            </a:r>
            <a:endParaRPr b="1" sz="1100">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5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56"/>
          <p:cNvSpPr txBox="1"/>
          <p:nvPr>
            <p:ph idx="1" type="body"/>
          </p:nvPr>
        </p:nvSpPr>
        <p:spPr>
          <a:xfrm>
            <a:off x="564000" y="1089400"/>
            <a:ext cx="8016000" cy="6918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List the names of boosters which have successfully landed on drone ship and had payload mass greater than 4000 but less than 6000</a:t>
            </a:r>
            <a:endParaRPr sz="1100">
              <a:latin typeface="Trebuchet MS"/>
              <a:ea typeface="Trebuchet MS"/>
              <a:cs typeface="Trebuchet MS"/>
              <a:sym typeface="Trebuchet MS"/>
            </a:endParaRPr>
          </a:p>
        </p:txBody>
      </p:sp>
      <p:sp>
        <p:nvSpPr>
          <p:cNvPr id="365" name="Google Shape;365;p5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62500"/>
          </a:bodyPr>
          <a:lstStyle/>
          <a:p>
            <a:pPr indent="0" lvl="0" marL="0" marR="0" rtl="0" algn="l">
              <a:lnSpc>
                <a:spcPct val="90000"/>
              </a:lnSpc>
              <a:spcBef>
                <a:spcPts val="0"/>
              </a:spcBef>
              <a:spcAft>
                <a:spcPts val="0"/>
              </a:spcAft>
              <a:buClr>
                <a:srgbClr val="0B49CB"/>
              </a:buClr>
              <a:buSzPct val="94936"/>
              <a:buFont typeface="Arial"/>
              <a:buNone/>
            </a:pPr>
            <a:r>
              <a:rPr lang="en" sz="3160">
                <a:solidFill>
                  <a:srgbClr val="0B49CB"/>
                </a:solidFill>
                <a:latin typeface="Trebuchet MS"/>
                <a:ea typeface="Trebuchet MS"/>
                <a:cs typeface="Trebuchet MS"/>
                <a:sym typeface="Trebuchet MS"/>
              </a:rPr>
              <a:t>Successful Drone Ship Landing with Payload between 4000 and 6000</a:t>
            </a:r>
            <a:endParaRPr sz="1260">
              <a:latin typeface="Trebuchet MS"/>
              <a:ea typeface="Trebuchet MS"/>
              <a:cs typeface="Trebuchet MS"/>
              <a:sym typeface="Trebuchet MS"/>
            </a:endParaRPr>
          </a:p>
        </p:txBody>
      </p:sp>
      <p:pic>
        <p:nvPicPr>
          <p:cNvPr id="366" name="Google Shape;366;p56"/>
          <p:cNvPicPr preferRelativeResize="0"/>
          <p:nvPr/>
        </p:nvPicPr>
        <p:blipFill>
          <a:blip r:embed="rId4">
            <a:alphaModFix/>
          </a:blip>
          <a:stretch>
            <a:fillRect/>
          </a:stretch>
        </p:blipFill>
        <p:spPr>
          <a:xfrm>
            <a:off x="564000" y="1781200"/>
            <a:ext cx="5564226" cy="3057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5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57"/>
          <p:cNvSpPr txBox="1"/>
          <p:nvPr>
            <p:ph idx="1" type="body"/>
          </p:nvPr>
        </p:nvSpPr>
        <p:spPr>
          <a:xfrm>
            <a:off x="564000" y="1156025"/>
            <a:ext cx="8016000" cy="4119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Calculate the total number of successful and failure mission outcomes</a:t>
            </a:r>
            <a:endParaRPr sz="1100">
              <a:latin typeface="Trebuchet MS"/>
              <a:ea typeface="Trebuchet MS"/>
              <a:cs typeface="Trebuchet MS"/>
              <a:sym typeface="Trebuchet MS"/>
            </a:endParaRPr>
          </a:p>
        </p:txBody>
      </p:sp>
      <p:sp>
        <p:nvSpPr>
          <p:cNvPr id="373" name="Google Shape;373;p5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Trebuchet MS"/>
                <a:ea typeface="Trebuchet MS"/>
                <a:cs typeface="Trebuchet MS"/>
                <a:sym typeface="Trebuchet MS"/>
              </a:rPr>
              <a:t>Total Number of Successful and Failure Mission Outcomes</a:t>
            </a:r>
            <a:endParaRPr sz="1100">
              <a:latin typeface="Trebuchet MS"/>
              <a:ea typeface="Trebuchet MS"/>
              <a:cs typeface="Trebuchet MS"/>
              <a:sym typeface="Trebuchet MS"/>
            </a:endParaRPr>
          </a:p>
        </p:txBody>
      </p:sp>
      <p:pic>
        <p:nvPicPr>
          <p:cNvPr id="374" name="Google Shape;374;p57"/>
          <p:cNvPicPr preferRelativeResize="0"/>
          <p:nvPr/>
        </p:nvPicPr>
        <p:blipFill>
          <a:blip r:embed="rId4">
            <a:alphaModFix/>
          </a:blip>
          <a:stretch>
            <a:fillRect/>
          </a:stretch>
        </p:blipFill>
        <p:spPr>
          <a:xfrm>
            <a:off x="831975" y="1567925"/>
            <a:ext cx="6968564" cy="3100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5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80" name="Google Shape;380;p58"/>
          <p:cNvSpPr txBox="1"/>
          <p:nvPr>
            <p:ph idx="1" type="body"/>
          </p:nvPr>
        </p:nvSpPr>
        <p:spPr>
          <a:xfrm>
            <a:off x="564000" y="1076075"/>
            <a:ext cx="8016000" cy="5850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List the names of the booster which have carried the maximum payload mass</a:t>
            </a:r>
            <a:endParaRPr sz="1100"/>
          </a:p>
        </p:txBody>
      </p:sp>
      <p:sp>
        <p:nvSpPr>
          <p:cNvPr id="381" name="Google Shape;381;p5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Boosters Carried Maximum Payload</a:t>
            </a:r>
            <a:endParaRPr sz="1100">
              <a:latin typeface="Trebuchet MS"/>
              <a:ea typeface="Trebuchet MS"/>
              <a:cs typeface="Trebuchet MS"/>
              <a:sym typeface="Trebuchet MS"/>
            </a:endParaRPr>
          </a:p>
        </p:txBody>
      </p:sp>
      <p:pic>
        <p:nvPicPr>
          <p:cNvPr id="382" name="Google Shape;382;p58"/>
          <p:cNvPicPr preferRelativeResize="0"/>
          <p:nvPr/>
        </p:nvPicPr>
        <p:blipFill>
          <a:blip r:embed="rId4">
            <a:alphaModFix/>
          </a:blip>
          <a:stretch>
            <a:fillRect/>
          </a:stretch>
        </p:blipFill>
        <p:spPr>
          <a:xfrm>
            <a:off x="152400" y="1390000"/>
            <a:ext cx="5635151" cy="3601101"/>
          </a:xfrm>
          <a:prstGeom prst="rect">
            <a:avLst/>
          </a:prstGeom>
          <a:noFill/>
          <a:ln>
            <a:noFill/>
          </a:ln>
        </p:spPr>
      </p:pic>
      <p:sp>
        <p:nvSpPr>
          <p:cNvPr id="383" name="Google Shape;383;p58"/>
          <p:cNvSpPr txBox="1"/>
          <p:nvPr/>
        </p:nvSpPr>
        <p:spPr>
          <a:xfrm>
            <a:off x="6307225" y="1647875"/>
            <a:ext cx="17190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(Used a subquery)</a:t>
            </a:r>
            <a:endParaRPr>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5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59"/>
          <p:cNvSpPr txBox="1"/>
          <p:nvPr>
            <p:ph idx="1" type="body"/>
          </p:nvPr>
        </p:nvSpPr>
        <p:spPr>
          <a:xfrm>
            <a:off x="577500" y="1129375"/>
            <a:ext cx="7886700" cy="6252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List the failed landing_outcomes in drone ship, their booster versions, and launch site names for in year 2015</a:t>
            </a:r>
            <a:endParaRPr sz="2100">
              <a:solidFill>
                <a:srgbClr val="292929"/>
              </a:solidFill>
              <a:latin typeface="Trebuchet MS"/>
              <a:ea typeface="Trebuchet MS"/>
              <a:cs typeface="Trebuchet MS"/>
              <a:sym typeface="Trebuchet MS"/>
            </a:endParaRPr>
          </a:p>
        </p:txBody>
      </p:sp>
      <p:sp>
        <p:nvSpPr>
          <p:cNvPr id="390" name="Google Shape;390;p5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2015 Launch Records</a:t>
            </a:r>
            <a:endParaRPr sz="1100">
              <a:latin typeface="Trebuchet MS"/>
              <a:ea typeface="Trebuchet MS"/>
              <a:cs typeface="Trebuchet MS"/>
              <a:sym typeface="Trebuchet MS"/>
            </a:endParaRPr>
          </a:p>
        </p:txBody>
      </p:sp>
      <p:pic>
        <p:nvPicPr>
          <p:cNvPr id="391" name="Google Shape;391;p59"/>
          <p:cNvPicPr preferRelativeResize="0"/>
          <p:nvPr/>
        </p:nvPicPr>
        <p:blipFill>
          <a:blip r:embed="rId4">
            <a:alphaModFix/>
          </a:blip>
          <a:stretch>
            <a:fillRect/>
          </a:stretch>
        </p:blipFill>
        <p:spPr>
          <a:xfrm>
            <a:off x="101250" y="1680425"/>
            <a:ext cx="8839201" cy="2838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6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97" name="Google Shape;397;p60"/>
          <p:cNvSpPr txBox="1"/>
          <p:nvPr>
            <p:ph idx="1" type="body"/>
          </p:nvPr>
        </p:nvSpPr>
        <p:spPr>
          <a:xfrm>
            <a:off x="577500" y="1076075"/>
            <a:ext cx="7886700" cy="891600"/>
          </a:xfrm>
          <a:prstGeom prst="rect">
            <a:avLst/>
          </a:prstGeom>
          <a:noFill/>
          <a:ln>
            <a:noFill/>
          </a:ln>
        </p:spPr>
        <p:txBody>
          <a:bodyPr anchorCtr="0" anchor="t" bIns="34275" lIns="68575" spcFirstLastPara="1" rIns="68575" wrap="square" tIns="34275">
            <a:no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Rank the count of landing outcomes (such as Failure (drone ship) or Success (ground pad)) between the date 2010-06-04 and 2017-03-20, in descending order</a:t>
            </a:r>
            <a:endParaRPr sz="1100">
              <a:latin typeface="Trebuchet MS"/>
              <a:ea typeface="Trebuchet MS"/>
              <a:cs typeface="Trebuchet MS"/>
              <a:sym typeface="Trebuchet MS"/>
            </a:endParaRPr>
          </a:p>
        </p:txBody>
      </p:sp>
      <p:sp>
        <p:nvSpPr>
          <p:cNvPr id="398" name="Google Shape;398;p6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Trebuchet MS"/>
                <a:ea typeface="Trebuchet MS"/>
                <a:cs typeface="Trebuchet MS"/>
                <a:sym typeface="Trebuchet MS"/>
              </a:rPr>
              <a:t>Rank Landing Outcomes Between 2010-06-04 and 2017-03-20</a:t>
            </a:r>
            <a:endParaRPr sz="1100">
              <a:latin typeface="Trebuchet MS"/>
              <a:ea typeface="Trebuchet MS"/>
              <a:cs typeface="Trebuchet MS"/>
              <a:sym typeface="Trebuchet MS"/>
            </a:endParaRPr>
          </a:p>
        </p:txBody>
      </p:sp>
      <p:pic>
        <p:nvPicPr>
          <p:cNvPr id="399" name="Google Shape;399;p60"/>
          <p:cNvPicPr preferRelativeResize="0"/>
          <p:nvPr/>
        </p:nvPicPr>
        <p:blipFill>
          <a:blip r:embed="rId4">
            <a:alphaModFix/>
          </a:blip>
          <a:stretch>
            <a:fillRect/>
          </a:stretch>
        </p:blipFill>
        <p:spPr>
          <a:xfrm>
            <a:off x="152400" y="1870325"/>
            <a:ext cx="7234174" cy="3120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61"/>
          <p:cNvSpPr txBox="1"/>
          <p:nvPr/>
        </p:nvSpPr>
        <p:spPr>
          <a:xfrm>
            <a:off x="598474" y="1897300"/>
            <a:ext cx="1018200" cy="284700"/>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Trebuchet MS"/>
                <a:ea typeface="Trebuchet MS"/>
                <a:cs typeface="Trebuchet MS"/>
                <a:sym typeface="Trebuchet MS"/>
              </a:rPr>
              <a:t>Section 3</a:t>
            </a:r>
            <a:endParaRPr sz="1100">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6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62"/>
          <p:cNvSpPr txBox="1"/>
          <p:nvPr>
            <p:ph idx="1" type="body"/>
          </p:nvPr>
        </p:nvSpPr>
        <p:spPr>
          <a:xfrm>
            <a:off x="577500" y="1369225"/>
            <a:ext cx="2718300" cy="32634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All launch sites are in close proximity to the equator line</a:t>
            </a:r>
            <a:endParaRPr sz="21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All launch sites are in very close proximity to the coast</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All launch sites are away from cities or populated areas</a:t>
            </a:r>
            <a:endParaRPr sz="1700">
              <a:solidFill>
                <a:srgbClr val="292929"/>
              </a:solidFill>
              <a:latin typeface="Trebuchet MS"/>
              <a:ea typeface="Trebuchet MS"/>
              <a:cs typeface="Trebuchet MS"/>
              <a:sym typeface="Trebuchet MS"/>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Trebuchet MS"/>
              <a:ea typeface="Trebuchet MS"/>
              <a:cs typeface="Trebuchet MS"/>
              <a:sym typeface="Trebuchet MS"/>
            </a:endParaRPr>
          </a:p>
        </p:txBody>
      </p:sp>
      <p:sp>
        <p:nvSpPr>
          <p:cNvPr id="411" name="Google Shape;411;p6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All Launch Sites’ Location on a Global Map</a:t>
            </a:r>
            <a:endParaRPr sz="1100">
              <a:latin typeface="Trebuchet MS"/>
              <a:ea typeface="Trebuchet MS"/>
              <a:cs typeface="Trebuchet MS"/>
              <a:sym typeface="Trebuchet MS"/>
            </a:endParaRPr>
          </a:p>
        </p:txBody>
      </p:sp>
      <p:pic>
        <p:nvPicPr>
          <p:cNvPr id="412" name="Google Shape;412;p62"/>
          <p:cNvPicPr preferRelativeResize="0"/>
          <p:nvPr/>
        </p:nvPicPr>
        <p:blipFill>
          <a:blip r:embed="rId4">
            <a:alphaModFix/>
          </a:blip>
          <a:stretch>
            <a:fillRect/>
          </a:stretch>
        </p:blipFill>
        <p:spPr>
          <a:xfrm>
            <a:off x="3501500" y="1255775"/>
            <a:ext cx="5543400" cy="32634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6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18" name="Google Shape;418;p63"/>
          <p:cNvSpPr txBox="1"/>
          <p:nvPr>
            <p:ph idx="1" type="body"/>
          </p:nvPr>
        </p:nvSpPr>
        <p:spPr>
          <a:xfrm>
            <a:off x="577500" y="1036100"/>
            <a:ext cx="3064800" cy="3483000"/>
          </a:xfrm>
          <a:prstGeom prst="rect">
            <a:avLst/>
          </a:prstGeom>
          <a:noFill/>
          <a:ln>
            <a:noFill/>
          </a:ln>
        </p:spPr>
        <p:txBody>
          <a:bodyPr anchorCtr="0" anchor="t" bIns="34275" lIns="68575" spcFirstLastPara="1" rIns="68575" wrap="square" tIns="34275">
            <a:normAutofit lnSpcReduction="10000"/>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Colour-labelled markers allow us to easily identify which launch sites have relatively high success rates</a:t>
            </a:r>
            <a:endParaRPr sz="11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Green Markers are for successful launches while Red ones are for failed launches</a:t>
            </a:r>
            <a:endParaRPr sz="21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The screenshot is an example of only one launch site</a:t>
            </a:r>
            <a:endParaRPr sz="2100">
              <a:solidFill>
                <a:srgbClr val="292929"/>
              </a:solidFill>
              <a:latin typeface="Trebuchet MS"/>
              <a:ea typeface="Trebuchet MS"/>
              <a:cs typeface="Trebuchet MS"/>
              <a:sym typeface="Trebuchet MS"/>
            </a:endParaRPr>
          </a:p>
          <a:p>
            <a:pPr indent="-38100" lvl="0" marL="177800" marR="0" rtl="0" algn="l">
              <a:lnSpc>
                <a:spcPct val="90000"/>
              </a:lnSpc>
              <a:spcBef>
                <a:spcPts val="1100"/>
              </a:spcBef>
              <a:spcAft>
                <a:spcPts val="0"/>
              </a:spcAft>
              <a:buClr>
                <a:schemeClr val="dk1"/>
              </a:buClr>
              <a:buSzPts val="2100"/>
              <a:buFont typeface="Arial"/>
              <a:buNone/>
            </a:pPr>
            <a:r>
              <a:t/>
            </a:r>
            <a:endParaRPr sz="2100">
              <a:solidFill>
                <a:srgbClr val="292929"/>
              </a:solidFill>
              <a:latin typeface="Trebuchet MS"/>
              <a:ea typeface="Trebuchet MS"/>
              <a:cs typeface="Trebuchet MS"/>
              <a:sym typeface="Trebuchet MS"/>
            </a:endParaRPr>
          </a:p>
        </p:txBody>
      </p:sp>
      <p:sp>
        <p:nvSpPr>
          <p:cNvPr id="419" name="Google Shape;419;p6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Colour-Labelled Markers On Launch</a:t>
            </a:r>
            <a:r>
              <a:rPr lang="en" sz="3000">
                <a:solidFill>
                  <a:srgbClr val="0B49CB"/>
                </a:solidFill>
                <a:latin typeface="Trebuchet MS"/>
                <a:ea typeface="Trebuchet MS"/>
                <a:cs typeface="Trebuchet MS"/>
                <a:sym typeface="Trebuchet MS"/>
              </a:rPr>
              <a:t> S</a:t>
            </a:r>
            <a:r>
              <a:rPr lang="en" sz="3000">
                <a:solidFill>
                  <a:srgbClr val="0B49CB"/>
                </a:solidFill>
                <a:latin typeface="Trebuchet MS"/>
                <a:ea typeface="Trebuchet MS"/>
                <a:cs typeface="Trebuchet MS"/>
                <a:sym typeface="Trebuchet MS"/>
              </a:rPr>
              <a:t>ites</a:t>
            </a:r>
            <a:endParaRPr sz="1100">
              <a:latin typeface="Trebuchet MS"/>
              <a:ea typeface="Trebuchet MS"/>
              <a:cs typeface="Trebuchet MS"/>
              <a:sym typeface="Trebuchet MS"/>
            </a:endParaRPr>
          </a:p>
        </p:txBody>
      </p:sp>
      <p:pic>
        <p:nvPicPr>
          <p:cNvPr id="420" name="Google Shape;420;p63"/>
          <p:cNvPicPr preferRelativeResize="0"/>
          <p:nvPr/>
        </p:nvPicPr>
        <p:blipFill>
          <a:blip r:embed="rId4">
            <a:alphaModFix/>
          </a:blip>
          <a:stretch>
            <a:fillRect/>
          </a:stretch>
        </p:blipFill>
        <p:spPr>
          <a:xfrm>
            <a:off x="3748800" y="968175"/>
            <a:ext cx="4844676" cy="3604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6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64"/>
          <p:cNvSpPr txBox="1"/>
          <p:nvPr>
            <p:ph idx="1" type="body"/>
          </p:nvPr>
        </p:nvSpPr>
        <p:spPr>
          <a:xfrm>
            <a:off x="524125" y="968175"/>
            <a:ext cx="2577600" cy="3576000"/>
          </a:xfrm>
          <a:prstGeom prst="rect">
            <a:avLst/>
          </a:prstGeom>
          <a:noFill/>
          <a:ln>
            <a:noFill/>
          </a:ln>
        </p:spPr>
        <p:txBody>
          <a:bodyPr anchorCtr="0" anchor="t" bIns="34275" lIns="68575" spcFirstLastPara="1" rIns="68575" wrap="square" tIns="34275">
            <a:normAutofit lnSpcReduction="10000"/>
          </a:bodyPr>
          <a:lstStyle/>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have used a line marker to show the distance from the launch site to the closest coastline</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It is very near to the coastline (0.9 kms)</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This example is only for coast line. Please refer to appendix for more</a:t>
            </a:r>
            <a:endParaRPr sz="1700">
              <a:solidFill>
                <a:srgbClr val="292929"/>
              </a:solidFill>
              <a:latin typeface="Trebuchet MS"/>
              <a:ea typeface="Trebuchet MS"/>
              <a:cs typeface="Trebuchet MS"/>
              <a:sym typeface="Trebuchet MS"/>
            </a:endParaRPr>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Trebuchet MS"/>
              <a:ea typeface="Trebuchet MS"/>
              <a:cs typeface="Trebuchet MS"/>
              <a:sym typeface="Trebuchet MS"/>
            </a:endParaRPr>
          </a:p>
        </p:txBody>
      </p:sp>
      <p:sp>
        <p:nvSpPr>
          <p:cNvPr id="427" name="Google Shape;427;p6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Trebuchet MS"/>
                <a:ea typeface="Trebuchet MS"/>
                <a:cs typeface="Trebuchet MS"/>
                <a:sym typeface="Trebuchet MS"/>
              </a:rPr>
              <a:t>Distance to Closest Coastline from Launch Site</a:t>
            </a:r>
            <a:endParaRPr sz="1100">
              <a:latin typeface="Trebuchet MS"/>
              <a:ea typeface="Trebuchet MS"/>
              <a:cs typeface="Trebuchet MS"/>
              <a:sym typeface="Trebuchet MS"/>
            </a:endParaRPr>
          </a:p>
        </p:txBody>
      </p:sp>
      <p:pic>
        <p:nvPicPr>
          <p:cNvPr id="428" name="Google Shape;428;p64"/>
          <p:cNvPicPr preferRelativeResize="0"/>
          <p:nvPr/>
        </p:nvPicPr>
        <p:blipFill>
          <a:blip r:embed="rId4">
            <a:alphaModFix/>
          </a:blip>
          <a:stretch>
            <a:fillRect/>
          </a:stretch>
        </p:blipFill>
        <p:spPr>
          <a:xfrm>
            <a:off x="3101705" y="968174"/>
            <a:ext cx="5889895" cy="2791831"/>
          </a:xfrm>
          <a:prstGeom prst="rect">
            <a:avLst/>
          </a:prstGeom>
          <a:noFill/>
          <a:ln>
            <a:noFill/>
          </a:ln>
        </p:spPr>
      </p:pic>
      <p:pic>
        <p:nvPicPr>
          <p:cNvPr id="429" name="Google Shape;429;p64"/>
          <p:cNvPicPr preferRelativeResize="0"/>
          <p:nvPr/>
        </p:nvPicPr>
        <p:blipFill>
          <a:blip r:embed="rId5">
            <a:alphaModFix/>
          </a:blip>
          <a:stretch>
            <a:fillRect/>
          </a:stretch>
        </p:blipFill>
        <p:spPr>
          <a:xfrm>
            <a:off x="3101700" y="3760000"/>
            <a:ext cx="5889901" cy="784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65"/>
          <p:cNvSpPr txBox="1"/>
          <p:nvPr/>
        </p:nvSpPr>
        <p:spPr>
          <a:xfrm>
            <a:off x="598475" y="1897300"/>
            <a:ext cx="938400" cy="284700"/>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Trebuchet MS"/>
                <a:ea typeface="Trebuchet MS"/>
                <a:cs typeface="Trebuchet MS"/>
                <a:sym typeface="Trebuchet MS"/>
              </a:rPr>
              <a:t>Section 4</a:t>
            </a:r>
            <a:endParaRPr sz="1100">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3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30"/>
          <p:cNvSpPr txBox="1"/>
          <p:nvPr/>
        </p:nvSpPr>
        <p:spPr>
          <a:xfrm>
            <a:off x="577500" y="1107600"/>
            <a:ext cx="7941600" cy="3411600"/>
          </a:xfrm>
          <a:prstGeom prst="rect">
            <a:avLst/>
          </a:prstGeom>
          <a:noFill/>
          <a:ln>
            <a:noFill/>
          </a:ln>
        </p:spPr>
        <p:txBody>
          <a:bodyPr anchorCtr="0" anchor="t" bIns="34275" lIns="68575" spcFirstLastPara="1" rIns="68575" wrap="square" tIns="34275">
            <a:normAutofit lnSpcReduction="10000"/>
          </a:bodyPr>
          <a:lstStyle/>
          <a:p>
            <a:pPr indent="-184150" lvl="0" marL="177800" marR="0" rtl="0" algn="l">
              <a:lnSpc>
                <a:spcPct val="100000"/>
              </a:lnSpc>
              <a:spcBef>
                <a:spcPts val="0"/>
              </a:spcBef>
              <a:spcAft>
                <a:spcPts val="0"/>
              </a:spcAft>
              <a:buClr>
                <a:srgbClr val="292929"/>
              </a:buClr>
              <a:buSzPts val="1700"/>
              <a:buFont typeface="Trebuchet MS"/>
              <a:buChar char="•"/>
            </a:pPr>
            <a:r>
              <a:rPr b="1" lang="en" sz="1700">
                <a:solidFill>
                  <a:srgbClr val="292929"/>
                </a:solidFill>
                <a:latin typeface="Trebuchet MS"/>
                <a:ea typeface="Trebuchet MS"/>
                <a:cs typeface="Trebuchet MS"/>
                <a:sym typeface="Trebuchet MS"/>
              </a:rPr>
              <a:t>Summary of methodologies:</a:t>
            </a:r>
            <a:endParaRPr b="1"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Data Collection API</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Data Collection with Web Scraping</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Data Wrangling</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Exploratory Data Analysis (EDA) Using SQL</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EDA with Data Visualisation</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Interactive Visual Analytics with Folium</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Interactive Dashboard with Plotly Dash</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Machine Learning Predictive Analysis (Classification Method)</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b="1" lang="en" sz="1700">
                <a:solidFill>
                  <a:srgbClr val="292929"/>
                </a:solidFill>
                <a:latin typeface="Trebuchet MS"/>
                <a:ea typeface="Trebuchet MS"/>
                <a:cs typeface="Trebuchet MS"/>
                <a:sym typeface="Trebuchet MS"/>
              </a:rPr>
              <a:t>Summary of all results:</a:t>
            </a:r>
            <a:endParaRPr b="1"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Exploratory Data Analysis Results</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Interactive Analytics and Dashboard (Screenshots)</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Predictive Analysis Results</a:t>
            </a:r>
            <a:endParaRPr sz="1700">
              <a:solidFill>
                <a:srgbClr val="292929"/>
              </a:solidFill>
              <a:latin typeface="Trebuchet MS"/>
              <a:ea typeface="Trebuchet MS"/>
              <a:cs typeface="Trebuchet MS"/>
              <a:sym typeface="Trebuchet MS"/>
            </a:endParaRPr>
          </a:p>
        </p:txBody>
      </p:sp>
      <p:sp>
        <p:nvSpPr>
          <p:cNvPr id="150" name="Google Shape;150;p3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b="1" lang="en" sz="3000">
                <a:solidFill>
                  <a:srgbClr val="0B49CB"/>
                </a:solidFill>
                <a:latin typeface="Trebuchet MS"/>
                <a:ea typeface="Trebuchet MS"/>
                <a:cs typeface="Trebuchet MS"/>
                <a:sym typeface="Trebuchet MS"/>
              </a:rPr>
              <a:t>Executive Summary</a:t>
            </a:r>
            <a:endParaRPr b="1" sz="3000">
              <a:solidFill>
                <a:srgbClr val="0B49CB"/>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6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40" name="Google Shape;440;p66"/>
          <p:cNvSpPr txBox="1"/>
          <p:nvPr>
            <p:ph idx="1" type="body"/>
          </p:nvPr>
        </p:nvSpPr>
        <p:spPr>
          <a:xfrm>
            <a:off x="577500" y="1369225"/>
            <a:ext cx="1812300" cy="31500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Pie Chart showing the</a:t>
            </a:r>
            <a:r>
              <a:rPr lang="en" sz="1700">
                <a:solidFill>
                  <a:srgbClr val="292929"/>
                </a:solidFill>
                <a:latin typeface="Trebuchet MS"/>
                <a:ea typeface="Trebuchet MS"/>
                <a:cs typeface="Trebuchet MS"/>
                <a:sym typeface="Trebuchet MS"/>
              </a:rPr>
              <a:t> launch successful counts for all sites</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can clearly see KSC LC-39A has the most successful launches</a:t>
            </a:r>
            <a:endParaRPr sz="1700">
              <a:solidFill>
                <a:srgbClr val="292929"/>
              </a:solidFill>
              <a:latin typeface="Trebuchet MS"/>
              <a:ea typeface="Trebuchet MS"/>
              <a:cs typeface="Trebuchet MS"/>
              <a:sym typeface="Trebuchet MS"/>
            </a:endParaRPr>
          </a:p>
        </p:txBody>
      </p:sp>
      <p:sp>
        <p:nvSpPr>
          <p:cNvPr id="441" name="Google Shape;441;p6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Total  Successful Launch Counts for All sites</a:t>
            </a:r>
            <a:endParaRPr sz="1100">
              <a:latin typeface="Trebuchet MS"/>
              <a:ea typeface="Trebuchet MS"/>
              <a:cs typeface="Trebuchet MS"/>
              <a:sym typeface="Trebuchet MS"/>
            </a:endParaRPr>
          </a:p>
        </p:txBody>
      </p:sp>
      <p:pic>
        <p:nvPicPr>
          <p:cNvPr id="442" name="Google Shape;442;p66"/>
          <p:cNvPicPr preferRelativeResize="0"/>
          <p:nvPr/>
        </p:nvPicPr>
        <p:blipFill>
          <a:blip r:embed="rId4">
            <a:alphaModFix/>
          </a:blip>
          <a:stretch>
            <a:fillRect/>
          </a:stretch>
        </p:blipFill>
        <p:spPr>
          <a:xfrm>
            <a:off x="2475581" y="1172149"/>
            <a:ext cx="6449395" cy="3347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6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48" name="Google Shape;448;p67"/>
          <p:cNvSpPr txBox="1"/>
          <p:nvPr>
            <p:ph idx="1" type="body"/>
          </p:nvPr>
        </p:nvSpPr>
        <p:spPr>
          <a:xfrm>
            <a:off x="550521" y="1369225"/>
            <a:ext cx="1852500" cy="3263400"/>
          </a:xfrm>
          <a:prstGeom prst="rect">
            <a:avLst/>
          </a:prstGeom>
          <a:noFill/>
          <a:ln>
            <a:noFill/>
          </a:ln>
        </p:spPr>
        <p:txBody>
          <a:bodyPr anchorCtr="0" anchor="t" bIns="34275" lIns="68575" spcFirstLastPara="1" rIns="68575" wrap="square" tIns="34275">
            <a:normAutofit lnSpcReduction="10000"/>
          </a:bodyPr>
          <a:lstStyle/>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S</a:t>
            </a:r>
            <a:r>
              <a:rPr lang="en" sz="1700">
                <a:solidFill>
                  <a:srgbClr val="292929"/>
                </a:solidFill>
                <a:latin typeface="Trebuchet MS"/>
                <a:ea typeface="Trebuchet MS"/>
                <a:cs typeface="Trebuchet MS"/>
                <a:sym typeface="Trebuchet MS"/>
              </a:rPr>
              <a:t>creenshot showing the piechart for the launch site with highest launch success ratio</a:t>
            </a:r>
            <a:endParaRPr sz="21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KSC LC-39A has a 76.9% success ratio, highest amongst all launch sites</a:t>
            </a:r>
            <a:endParaRPr sz="2100">
              <a:solidFill>
                <a:schemeClr val="dk1"/>
              </a:solidFill>
              <a:latin typeface="Trebuchet MS"/>
              <a:ea typeface="Trebuchet MS"/>
              <a:cs typeface="Trebuchet MS"/>
              <a:sym typeface="Trebuchet MS"/>
            </a:endParaRPr>
          </a:p>
        </p:txBody>
      </p:sp>
      <p:sp>
        <p:nvSpPr>
          <p:cNvPr id="449" name="Google Shape;449;p6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Trebuchet MS"/>
                <a:ea typeface="Trebuchet MS"/>
                <a:cs typeface="Trebuchet MS"/>
                <a:sym typeface="Trebuchet MS"/>
              </a:rPr>
              <a:t>Launch Site with Highest Launch Success Ratio</a:t>
            </a:r>
            <a:endParaRPr sz="1100">
              <a:latin typeface="Trebuchet MS"/>
              <a:ea typeface="Trebuchet MS"/>
              <a:cs typeface="Trebuchet MS"/>
              <a:sym typeface="Trebuchet MS"/>
            </a:endParaRPr>
          </a:p>
        </p:txBody>
      </p:sp>
      <p:pic>
        <p:nvPicPr>
          <p:cNvPr id="450" name="Google Shape;450;p67"/>
          <p:cNvPicPr preferRelativeResize="0"/>
          <p:nvPr/>
        </p:nvPicPr>
        <p:blipFill>
          <a:blip r:embed="rId4">
            <a:alphaModFix/>
          </a:blip>
          <a:stretch>
            <a:fillRect/>
          </a:stretch>
        </p:blipFill>
        <p:spPr>
          <a:xfrm>
            <a:off x="2528771" y="1052074"/>
            <a:ext cx="6436180" cy="33605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6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56" name="Google Shape;456;p68"/>
          <p:cNvSpPr txBox="1"/>
          <p:nvPr>
            <p:ph idx="1" type="body"/>
          </p:nvPr>
        </p:nvSpPr>
        <p:spPr>
          <a:xfrm>
            <a:off x="577500" y="1221475"/>
            <a:ext cx="2984700" cy="35988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Showing screenshots of Payload vs. Launch Outcome scatter plot for all sites, with different payload selected in the range slider</a:t>
            </a:r>
            <a:endParaRPr sz="1700">
              <a:solidFill>
                <a:srgbClr val="292929"/>
              </a:solidFill>
              <a:latin typeface="Trebuchet MS"/>
              <a:ea typeface="Trebuchet MS"/>
              <a:cs typeface="Trebuchet MS"/>
              <a:sym typeface="Trebuchet MS"/>
            </a:endParaRPr>
          </a:p>
          <a:p>
            <a:pPr indent="0" lvl="0" marL="0" marR="0" rtl="0" algn="l">
              <a:lnSpc>
                <a:spcPct val="100000"/>
              </a:lnSpc>
              <a:spcBef>
                <a:spcPts val="1100"/>
              </a:spcBef>
              <a:spcAft>
                <a:spcPts val="0"/>
              </a:spcAft>
              <a:buNone/>
            </a:pPr>
            <a:r>
              <a:t/>
            </a:r>
            <a:endParaRPr sz="1700">
              <a:solidFill>
                <a:srgbClr val="292929"/>
              </a:solidFill>
              <a:latin typeface="Trebuchet MS"/>
              <a:ea typeface="Trebuchet MS"/>
              <a:cs typeface="Trebuchet MS"/>
              <a:sym typeface="Trebuchet MS"/>
            </a:endParaRPr>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Trebuchet MS"/>
              <a:ea typeface="Trebuchet MS"/>
              <a:cs typeface="Trebuchet MS"/>
              <a:sym typeface="Trebuchet MS"/>
            </a:endParaRPr>
          </a:p>
        </p:txBody>
      </p:sp>
      <p:sp>
        <p:nvSpPr>
          <p:cNvPr id="457" name="Google Shape;457;p6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Payload vs. Launch Outcome Ranges</a:t>
            </a:r>
            <a:endParaRPr sz="1100">
              <a:latin typeface="Trebuchet MS"/>
              <a:ea typeface="Trebuchet MS"/>
              <a:cs typeface="Trebuchet MS"/>
              <a:sym typeface="Trebuchet MS"/>
            </a:endParaRPr>
          </a:p>
        </p:txBody>
      </p:sp>
      <p:pic>
        <p:nvPicPr>
          <p:cNvPr id="458" name="Google Shape;458;p68"/>
          <p:cNvPicPr preferRelativeResize="0"/>
          <p:nvPr/>
        </p:nvPicPr>
        <p:blipFill>
          <a:blip r:embed="rId4">
            <a:alphaModFix/>
          </a:blip>
          <a:stretch>
            <a:fillRect/>
          </a:stretch>
        </p:blipFill>
        <p:spPr>
          <a:xfrm>
            <a:off x="4429775" y="1008275"/>
            <a:ext cx="4577701" cy="2037350"/>
          </a:xfrm>
          <a:prstGeom prst="rect">
            <a:avLst/>
          </a:prstGeom>
          <a:noFill/>
          <a:ln>
            <a:noFill/>
          </a:ln>
        </p:spPr>
      </p:pic>
      <p:pic>
        <p:nvPicPr>
          <p:cNvPr id="459" name="Google Shape;459;p68"/>
          <p:cNvPicPr preferRelativeResize="0"/>
          <p:nvPr/>
        </p:nvPicPr>
        <p:blipFill>
          <a:blip r:embed="rId5">
            <a:alphaModFix/>
          </a:blip>
          <a:stretch>
            <a:fillRect/>
          </a:stretch>
        </p:blipFill>
        <p:spPr>
          <a:xfrm>
            <a:off x="4429775" y="3131400"/>
            <a:ext cx="3415808" cy="1793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69"/>
          <p:cNvSpPr txBox="1"/>
          <p:nvPr/>
        </p:nvSpPr>
        <p:spPr>
          <a:xfrm>
            <a:off x="598474" y="1897300"/>
            <a:ext cx="965100" cy="284700"/>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Trebuchet MS"/>
                <a:ea typeface="Trebuchet MS"/>
                <a:cs typeface="Trebuchet MS"/>
                <a:sym typeface="Trebuchet MS"/>
              </a:rPr>
              <a:t>Section 5</a:t>
            </a:r>
            <a:endParaRPr sz="1100">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7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70" name="Google Shape;470;p70"/>
          <p:cNvSpPr txBox="1"/>
          <p:nvPr>
            <p:ph idx="1" type="body"/>
          </p:nvPr>
        </p:nvSpPr>
        <p:spPr>
          <a:xfrm>
            <a:off x="577504" y="1236675"/>
            <a:ext cx="1945500" cy="28587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can easily see that Decision Tree </a:t>
            </a:r>
            <a:r>
              <a:rPr lang="en" sz="1700">
                <a:solidFill>
                  <a:srgbClr val="292929"/>
                </a:solidFill>
                <a:latin typeface="Trebuchet MS"/>
                <a:ea typeface="Trebuchet MS"/>
                <a:cs typeface="Trebuchet MS"/>
                <a:sym typeface="Trebuchet MS"/>
              </a:rPr>
              <a:t>model has the highest classification accuracy (0.88) and the rest are slightly behind at (0.83)</a:t>
            </a:r>
            <a:endParaRPr sz="1100">
              <a:latin typeface="Trebuchet MS"/>
              <a:ea typeface="Trebuchet MS"/>
              <a:cs typeface="Trebuchet MS"/>
              <a:sym typeface="Trebuchet MS"/>
            </a:endParaRPr>
          </a:p>
        </p:txBody>
      </p:sp>
      <p:sp>
        <p:nvSpPr>
          <p:cNvPr id="471" name="Google Shape;471;p7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Classification Accuracy</a:t>
            </a:r>
            <a:endParaRPr sz="3000">
              <a:solidFill>
                <a:srgbClr val="0B49CB"/>
              </a:solidFill>
              <a:latin typeface="Trebuchet MS"/>
              <a:ea typeface="Trebuchet MS"/>
              <a:cs typeface="Trebuchet MS"/>
              <a:sym typeface="Trebuchet MS"/>
            </a:endParaRPr>
          </a:p>
        </p:txBody>
      </p:sp>
      <p:pic>
        <p:nvPicPr>
          <p:cNvPr id="472" name="Google Shape;472;p70"/>
          <p:cNvPicPr preferRelativeResize="0"/>
          <p:nvPr/>
        </p:nvPicPr>
        <p:blipFill>
          <a:blip r:embed="rId4">
            <a:alphaModFix/>
          </a:blip>
          <a:stretch>
            <a:fillRect/>
          </a:stretch>
        </p:blipFill>
        <p:spPr>
          <a:xfrm>
            <a:off x="2675404" y="968174"/>
            <a:ext cx="6316197" cy="33956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7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78" name="Google Shape;478;p71"/>
          <p:cNvSpPr txBox="1"/>
          <p:nvPr>
            <p:ph idx="1" type="body"/>
          </p:nvPr>
        </p:nvSpPr>
        <p:spPr>
          <a:xfrm>
            <a:off x="5075669" y="1028725"/>
            <a:ext cx="3517800" cy="32775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Showing the confusion matrix of the best performing model </a:t>
            </a:r>
            <a:r>
              <a:rPr lang="en" sz="1700">
                <a:solidFill>
                  <a:srgbClr val="292929"/>
                </a:solidFill>
                <a:latin typeface="Trebuchet MS"/>
                <a:ea typeface="Trebuchet MS"/>
                <a:cs typeface="Trebuchet MS"/>
                <a:sym typeface="Trebuchet MS"/>
              </a:rPr>
              <a:t>- Decision Tree</a:t>
            </a:r>
            <a:endParaRPr sz="1100">
              <a:latin typeface="Trebuchet MS"/>
              <a:ea typeface="Trebuchet MS"/>
              <a:cs typeface="Trebuchet MS"/>
              <a:sym typeface="Trebuchet MS"/>
            </a:endParaRPr>
          </a:p>
        </p:txBody>
      </p:sp>
      <p:sp>
        <p:nvSpPr>
          <p:cNvPr id="479" name="Google Shape;479;p7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Confusion Matrix</a:t>
            </a:r>
            <a:endParaRPr sz="3000">
              <a:solidFill>
                <a:srgbClr val="0B49CB"/>
              </a:solidFill>
              <a:latin typeface="Trebuchet MS"/>
              <a:ea typeface="Trebuchet MS"/>
              <a:cs typeface="Trebuchet MS"/>
              <a:sym typeface="Trebuchet MS"/>
            </a:endParaRPr>
          </a:p>
        </p:txBody>
      </p:sp>
      <p:pic>
        <p:nvPicPr>
          <p:cNvPr id="480" name="Google Shape;480;p71"/>
          <p:cNvPicPr preferRelativeResize="0"/>
          <p:nvPr/>
        </p:nvPicPr>
        <p:blipFill>
          <a:blip r:embed="rId4">
            <a:alphaModFix/>
          </a:blip>
          <a:stretch>
            <a:fillRect/>
          </a:stretch>
        </p:blipFill>
        <p:spPr>
          <a:xfrm>
            <a:off x="577501" y="972200"/>
            <a:ext cx="3421376" cy="2847675"/>
          </a:xfrm>
          <a:prstGeom prst="rect">
            <a:avLst/>
          </a:prstGeom>
          <a:noFill/>
          <a:ln>
            <a:noFill/>
          </a:ln>
        </p:spPr>
      </p:pic>
      <p:pic>
        <p:nvPicPr>
          <p:cNvPr id="481" name="Google Shape;481;p71"/>
          <p:cNvPicPr preferRelativeResize="0"/>
          <p:nvPr/>
        </p:nvPicPr>
        <p:blipFill>
          <a:blip r:embed="rId5">
            <a:alphaModFix/>
          </a:blip>
          <a:stretch>
            <a:fillRect/>
          </a:stretch>
        </p:blipFill>
        <p:spPr>
          <a:xfrm>
            <a:off x="343275" y="3877338"/>
            <a:ext cx="8457440" cy="5843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7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72"/>
          <p:cNvSpPr txBox="1"/>
          <p:nvPr>
            <p:ph idx="1" type="body"/>
          </p:nvPr>
        </p:nvSpPr>
        <p:spPr>
          <a:xfrm>
            <a:off x="577493" y="1006551"/>
            <a:ext cx="8016000" cy="34530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can conclude that first stage landings on a ‘drone ship’ and ‘ground pad’ have better success rates</a:t>
            </a:r>
            <a:endParaRPr sz="11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Payload Mass below 6000 kgs have a higher success rate as compared with heavier payloads</a:t>
            </a:r>
            <a:endParaRPr sz="11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Classification evaluation metric suggests that Decision Tree is the best algorithm for our dataset </a:t>
            </a:r>
            <a:endParaRPr sz="11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Orbits ES-L1, GEO, HEO, and SSO have a 100% success rate</a:t>
            </a:r>
            <a:r>
              <a:rPr lang="en" sz="1900">
                <a:solidFill>
                  <a:srgbClr val="292929"/>
                </a:solidFill>
                <a:latin typeface="Trebuchet MS"/>
                <a:ea typeface="Trebuchet MS"/>
                <a:cs typeface="Trebuchet MS"/>
                <a:sym typeface="Trebuchet MS"/>
              </a:rPr>
              <a:t> </a:t>
            </a:r>
            <a:endParaRPr sz="1300">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Launch Site KSC LC-39A has the most successful (77%) launch rate amongst all the launch sites</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can see the upward trend that success rate is growing since 2013</a:t>
            </a:r>
            <a:endParaRPr sz="1700">
              <a:solidFill>
                <a:srgbClr val="292929"/>
              </a:solidFill>
              <a:latin typeface="Trebuchet MS"/>
              <a:ea typeface="Trebuchet MS"/>
              <a:cs typeface="Trebuchet MS"/>
              <a:sym typeface="Trebuchet MS"/>
            </a:endParaRPr>
          </a:p>
        </p:txBody>
      </p:sp>
      <p:sp>
        <p:nvSpPr>
          <p:cNvPr id="488" name="Google Shape;488;p7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Conclusions</a:t>
            </a:r>
            <a:endParaRPr sz="3000">
              <a:solidFill>
                <a:srgbClr val="0B49CB"/>
              </a:solidFill>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7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73"/>
          <p:cNvSpPr txBox="1"/>
          <p:nvPr>
            <p:ph idx="1" type="body"/>
          </p:nvPr>
        </p:nvSpPr>
        <p:spPr>
          <a:xfrm>
            <a:off x="284350" y="1519075"/>
            <a:ext cx="2465100" cy="24639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A quick comparison of all models - Logistic Regression, SVM, Decision Tree and KNN algorithms</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Sample code to generate Confusion Matrix:</a:t>
            </a:r>
            <a:endParaRPr sz="1700">
              <a:solidFill>
                <a:srgbClr val="292929"/>
              </a:solidFill>
              <a:latin typeface="Trebuchet MS"/>
              <a:ea typeface="Trebuchet MS"/>
              <a:cs typeface="Trebuchet MS"/>
              <a:sym typeface="Trebuchet MS"/>
            </a:endParaRPr>
          </a:p>
        </p:txBody>
      </p:sp>
      <p:sp>
        <p:nvSpPr>
          <p:cNvPr id="496" name="Google Shape;496;p7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Appendix - Comparison</a:t>
            </a:r>
            <a:endParaRPr sz="3000">
              <a:solidFill>
                <a:srgbClr val="0B49CB"/>
              </a:solidFill>
              <a:latin typeface="Trebuchet MS"/>
              <a:ea typeface="Trebuchet MS"/>
              <a:cs typeface="Trebuchet MS"/>
              <a:sym typeface="Trebuchet MS"/>
            </a:endParaRPr>
          </a:p>
        </p:txBody>
      </p:sp>
      <p:pic>
        <p:nvPicPr>
          <p:cNvPr id="497" name="Google Shape;497;p73"/>
          <p:cNvPicPr preferRelativeResize="0"/>
          <p:nvPr/>
        </p:nvPicPr>
        <p:blipFill>
          <a:blip r:embed="rId4">
            <a:alphaModFix/>
          </a:blip>
          <a:stretch>
            <a:fillRect/>
          </a:stretch>
        </p:blipFill>
        <p:spPr>
          <a:xfrm>
            <a:off x="4307275" y="1059412"/>
            <a:ext cx="2171674" cy="1800150"/>
          </a:xfrm>
          <a:prstGeom prst="rect">
            <a:avLst/>
          </a:prstGeom>
          <a:noFill/>
          <a:ln>
            <a:noFill/>
          </a:ln>
        </p:spPr>
      </p:pic>
      <p:pic>
        <p:nvPicPr>
          <p:cNvPr id="498" name="Google Shape;498;p73"/>
          <p:cNvPicPr preferRelativeResize="0"/>
          <p:nvPr/>
        </p:nvPicPr>
        <p:blipFill>
          <a:blip r:embed="rId5">
            <a:alphaModFix/>
          </a:blip>
          <a:stretch>
            <a:fillRect/>
          </a:stretch>
        </p:blipFill>
        <p:spPr>
          <a:xfrm>
            <a:off x="6478942" y="1044462"/>
            <a:ext cx="2171666" cy="1704400"/>
          </a:xfrm>
          <a:prstGeom prst="rect">
            <a:avLst/>
          </a:prstGeom>
          <a:noFill/>
          <a:ln>
            <a:noFill/>
          </a:ln>
        </p:spPr>
      </p:pic>
      <p:pic>
        <p:nvPicPr>
          <p:cNvPr id="499" name="Google Shape;499;p73"/>
          <p:cNvPicPr preferRelativeResize="0"/>
          <p:nvPr/>
        </p:nvPicPr>
        <p:blipFill>
          <a:blip r:embed="rId6">
            <a:alphaModFix/>
          </a:blip>
          <a:stretch>
            <a:fillRect/>
          </a:stretch>
        </p:blipFill>
        <p:spPr>
          <a:xfrm>
            <a:off x="4307275" y="2859575"/>
            <a:ext cx="2171650" cy="1659599"/>
          </a:xfrm>
          <a:prstGeom prst="rect">
            <a:avLst/>
          </a:prstGeom>
          <a:noFill/>
          <a:ln>
            <a:noFill/>
          </a:ln>
        </p:spPr>
      </p:pic>
      <p:pic>
        <p:nvPicPr>
          <p:cNvPr id="500" name="Google Shape;500;p73"/>
          <p:cNvPicPr preferRelativeResize="0"/>
          <p:nvPr/>
        </p:nvPicPr>
        <p:blipFill>
          <a:blip r:embed="rId7">
            <a:alphaModFix/>
          </a:blip>
          <a:stretch>
            <a:fillRect/>
          </a:stretch>
        </p:blipFill>
        <p:spPr>
          <a:xfrm>
            <a:off x="6478950" y="2724950"/>
            <a:ext cx="2171651" cy="1800174"/>
          </a:xfrm>
          <a:prstGeom prst="rect">
            <a:avLst/>
          </a:prstGeom>
          <a:noFill/>
          <a:ln>
            <a:noFill/>
          </a:ln>
        </p:spPr>
      </p:pic>
      <p:pic>
        <p:nvPicPr>
          <p:cNvPr id="501" name="Google Shape;501;p73"/>
          <p:cNvPicPr preferRelativeResize="0"/>
          <p:nvPr/>
        </p:nvPicPr>
        <p:blipFill>
          <a:blip r:embed="rId8">
            <a:alphaModFix/>
          </a:blip>
          <a:stretch>
            <a:fillRect/>
          </a:stretch>
        </p:blipFill>
        <p:spPr>
          <a:xfrm>
            <a:off x="284350" y="3762275"/>
            <a:ext cx="3183914" cy="855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74"/>
          <p:cNvSpPr txBox="1"/>
          <p:nvPr>
            <p:ph idx="12" type="sldNum"/>
          </p:nvPr>
        </p:nvSpPr>
        <p:spPr>
          <a:xfrm>
            <a:off x="6536079" y="4519180"/>
            <a:ext cx="2057400" cy="301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08" name="Google Shape;508;p74"/>
          <p:cNvSpPr txBox="1"/>
          <p:nvPr/>
        </p:nvSpPr>
        <p:spPr>
          <a:xfrm>
            <a:off x="577508" y="403988"/>
            <a:ext cx="7886700" cy="411900"/>
          </a:xfrm>
          <a:prstGeom prst="rect">
            <a:avLst/>
          </a:prstGeom>
          <a:noFill/>
          <a:ln>
            <a:noFill/>
          </a:ln>
        </p:spPr>
        <p:txBody>
          <a:bodyPr anchorCtr="0" anchor="ctr" bIns="34275" lIns="68575" spcFirstLastPara="1" rIns="68575" wrap="square" tIns="34275">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Trebuchet MS"/>
                <a:ea typeface="Trebuchet MS"/>
                <a:cs typeface="Trebuchet MS"/>
                <a:sym typeface="Trebuchet MS"/>
              </a:rPr>
              <a:t>Appendix - Code to Compare Best Accuracy and Best Score (BarPlot)</a:t>
            </a:r>
            <a:endParaRPr sz="3000">
              <a:solidFill>
                <a:srgbClr val="0B49CB"/>
              </a:solidFill>
              <a:latin typeface="Trebuchet MS"/>
              <a:ea typeface="Trebuchet MS"/>
              <a:cs typeface="Trebuchet MS"/>
              <a:sym typeface="Trebuchet MS"/>
            </a:endParaRPr>
          </a:p>
        </p:txBody>
      </p:sp>
      <p:pic>
        <p:nvPicPr>
          <p:cNvPr id="509" name="Google Shape;509;p74"/>
          <p:cNvPicPr preferRelativeResize="0"/>
          <p:nvPr/>
        </p:nvPicPr>
        <p:blipFill>
          <a:blip r:embed="rId4">
            <a:alphaModFix/>
          </a:blip>
          <a:stretch>
            <a:fillRect/>
          </a:stretch>
        </p:blipFill>
        <p:spPr>
          <a:xfrm>
            <a:off x="3032200" y="968299"/>
            <a:ext cx="5561275" cy="1733607"/>
          </a:xfrm>
          <a:prstGeom prst="rect">
            <a:avLst/>
          </a:prstGeom>
          <a:noFill/>
          <a:ln>
            <a:noFill/>
          </a:ln>
        </p:spPr>
      </p:pic>
      <p:pic>
        <p:nvPicPr>
          <p:cNvPr id="510" name="Google Shape;510;p74"/>
          <p:cNvPicPr preferRelativeResize="0"/>
          <p:nvPr/>
        </p:nvPicPr>
        <p:blipFill>
          <a:blip r:embed="rId5">
            <a:alphaModFix/>
          </a:blip>
          <a:stretch>
            <a:fillRect/>
          </a:stretch>
        </p:blipFill>
        <p:spPr>
          <a:xfrm>
            <a:off x="3032198" y="2892350"/>
            <a:ext cx="5561277" cy="1626825"/>
          </a:xfrm>
          <a:prstGeom prst="rect">
            <a:avLst/>
          </a:prstGeom>
          <a:noFill/>
          <a:ln>
            <a:noFill/>
          </a:ln>
        </p:spPr>
      </p:pic>
      <p:sp>
        <p:nvSpPr>
          <p:cNvPr id="511" name="Google Shape;511;p74"/>
          <p:cNvSpPr txBox="1"/>
          <p:nvPr/>
        </p:nvSpPr>
        <p:spPr>
          <a:xfrm>
            <a:off x="977175" y="1568550"/>
            <a:ext cx="19722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rebuchet MS"/>
                <a:ea typeface="Trebuchet MS"/>
                <a:cs typeface="Trebuchet MS"/>
                <a:sym typeface="Trebuchet MS"/>
              </a:rPr>
              <a:t>Best Accuracy</a:t>
            </a:r>
            <a:endParaRPr b="1">
              <a:latin typeface="Trebuchet MS"/>
              <a:ea typeface="Trebuchet MS"/>
              <a:cs typeface="Trebuchet MS"/>
              <a:sym typeface="Trebuchet MS"/>
            </a:endParaRPr>
          </a:p>
        </p:txBody>
      </p:sp>
      <p:sp>
        <p:nvSpPr>
          <p:cNvPr id="512" name="Google Shape;512;p74"/>
          <p:cNvSpPr txBox="1"/>
          <p:nvPr/>
        </p:nvSpPr>
        <p:spPr>
          <a:xfrm>
            <a:off x="977175" y="3439200"/>
            <a:ext cx="12393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rebuchet MS"/>
                <a:ea typeface="Trebuchet MS"/>
                <a:cs typeface="Trebuchet MS"/>
                <a:sym typeface="Trebuchet MS"/>
              </a:rPr>
              <a:t>Best Score</a:t>
            </a:r>
            <a:endParaRPr b="1">
              <a:latin typeface="Trebuchet MS"/>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75"/>
          <p:cNvSpPr txBox="1"/>
          <p:nvPr>
            <p:ph idx="12" type="sldNum"/>
          </p:nvPr>
        </p:nvSpPr>
        <p:spPr>
          <a:xfrm>
            <a:off x="6536079" y="4519180"/>
            <a:ext cx="2057400" cy="301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75"/>
          <p:cNvSpPr txBox="1"/>
          <p:nvPr>
            <p:ph idx="1" type="body"/>
          </p:nvPr>
        </p:nvSpPr>
        <p:spPr>
          <a:xfrm>
            <a:off x="4318000" y="3514625"/>
            <a:ext cx="4108500" cy="1157100"/>
          </a:xfrm>
          <a:prstGeom prst="rect">
            <a:avLst/>
          </a:prstGeom>
          <a:noFill/>
          <a:ln>
            <a:noFill/>
          </a:ln>
        </p:spPr>
        <p:txBody>
          <a:bodyPr anchorCtr="0" anchor="t" bIns="34275" lIns="68575" spcFirstLastPara="1" rIns="68575" wrap="square" tIns="34275">
            <a:normAutofit lnSpcReduction="20000"/>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Comparing the results side by side, we learn that Decision Tree is the best performing model for our analysis. It is slightly better than all the other models we used.</a:t>
            </a:r>
            <a:endParaRPr sz="1100">
              <a:latin typeface="Trebuchet MS"/>
              <a:ea typeface="Trebuchet MS"/>
              <a:cs typeface="Trebuchet MS"/>
              <a:sym typeface="Trebuchet MS"/>
            </a:endParaRPr>
          </a:p>
        </p:txBody>
      </p:sp>
      <p:sp>
        <p:nvSpPr>
          <p:cNvPr id="520" name="Google Shape;520;p75"/>
          <p:cNvSpPr txBox="1"/>
          <p:nvPr/>
        </p:nvSpPr>
        <p:spPr>
          <a:xfrm>
            <a:off x="577508" y="403988"/>
            <a:ext cx="7886700" cy="4119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Appendix - Best Accuracy vs. Best Score</a:t>
            </a:r>
            <a:endParaRPr sz="3000">
              <a:solidFill>
                <a:srgbClr val="0B49CB"/>
              </a:solidFill>
              <a:latin typeface="Trebuchet MS"/>
              <a:ea typeface="Trebuchet MS"/>
              <a:cs typeface="Trebuchet MS"/>
              <a:sym typeface="Trebuchet MS"/>
            </a:endParaRPr>
          </a:p>
        </p:txBody>
      </p:sp>
      <p:pic>
        <p:nvPicPr>
          <p:cNvPr id="521" name="Google Shape;521;p75"/>
          <p:cNvPicPr preferRelativeResize="0"/>
          <p:nvPr/>
        </p:nvPicPr>
        <p:blipFill>
          <a:blip r:embed="rId4">
            <a:alphaModFix/>
          </a:blip>
          <a:stretch>
            <a:fillRect/>
          </a:stretch>
        </p:blipFill>
        <p:spPr>
          <a:xfrm>
            <a:off x="57975" y="968300"/>
            <a:ext cx="4514030" cy="2393926"/>
          </a:xfrm>
          <a:prstGeom prst="rect">
            <a:avLst/>
          </a:prstGeom>
          <a:noFill/>
          <a:ln>
            <a:noFill/>
          </a:ln>
        </p:spPr>
      </p:pic>
      <p:pic>
        <p:nvPicPr>
          <p:cNvPr id="522" name="Google Shape;522;p75"/>
          <p:cNvPicPr preferRelativeResize="0"/>
          <p:nvPr/>
        </p:nvPicPr>
        <p:blipFill>
          <a:blip r:embed="rId5">
            <a:alphaModFix/>
          </a:blip>
          <a:stretch>
            <a:fillRect/>
          </a:stretch>
        </p:blipFill>
        <p:spPr>
          <a:xfrm>
            <a:off x="4554126" y="968288"/>
            <a:ext cx="4437475" cy="2393946"/>
          </a:xfrm>
          <a:prstGeom prst="rect">
            <a:avLst/>
          </a:prstGeom>
          <a:noFill/>
          <a:ln>
            <a:noFill/>
          </a:ln>
        </p:spPr>
      </p:pic>
      <p:pic>
        <p:nvPicPr>
          <p:cNvPr id="523" name="Google Shape;523;p75"/>
          <p:cNvPicPr preferRelativeResize="0"/>
          <p:nvPr/>
        </p:nvPicPr>
        <p:blipFill>
          <a:blip r:embed="rId6">
            <a:alphaModFix/>
          </a:blip>
          <a:stretch>
            <a:fillRect/>
          </a:stretch>
        </p:blipFill>
        <p:spPr>
          <a:xfrm>
            <a:off x="57975" y="3362225"/>
            <a:ext cx="4183825" cy="171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31"/>
          <p:cNvSpPr txBox="1"/>
          <p:nvPr/>
        </p:nvSpPr>
        <p:spPr>
          <a:xfrm>
            <a:off x="621051" y="403988"/>
            <a:ext cx="7897586"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b="1" lang="en" sz="3000">
                <a:solidFill>
                  <a:srgbClr val="0B49CB"/>
                </a:solidFill>
                <a:latin typeface="Trebuchet MS"/>
                <a:ea typeface="Trebuchet MS"/>
                <a:cs typeface="Trebuchet MS"/>
                <a:sym typeface="Trebuchet MS"/>
              </a:rPr>
              <a:t>Introduction</a:t>
            </a:r>
            <a:endParaRPr b="1" sz="3000">
              <a:solidFill>
                <a:srgbClr val="0B49CB"/>
              </a:solidFill>
              <a:latin typeface="Trebuchet MS"/>
              <a:ea typeface="Trebuchet MS"/>
              <a:cs typeface="Trebuchet MS"/>
              <a:sym typeface="Trebuchet MS"/>
            </a:endParaRPr>
          </a:p>
        </p:txBody>
      </p:sp>
      <p:sp>
        <p:nvSpPr>
          <p:cNvPr id="157" name="Google Shape;157;p31"/>
          <p:cNvSpPr txBox="1"/>
          <p:nvPr/>
        </p:nvSpPr>
        <p:spPr>
          <a:xfrm>
            <a:off x="719025" y="1034925"/>
            <a:ext cx="7799700" cy="34842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90000"/>
              </a:lnSpc>
              <a:spcBef>
                <a:spcPts val="0"/>
              </a:spcBef>
              <a:spcAft>
                <a:spcPts val="0"/>
              </a:spcAft>
              <a:buClr>
                <a:srgbClr val="292929"/>
              </a:buClr>
              <a:buSzPts val="1700"/>
              <a:buFont typeface="Trebuchet MS"/>
              <a:buChar char="•"/>
            </a:pPr>
            <a:r>
              <a:rPr b="1" lang="en" sz="1700">
                <a:solidFill>
                  <a:srgbClr val="292929"/>
                </a:solidFill>
                <a:latin typeface="Trebuchet MS"/>
                <a:ea typeface="Trebuchet MS"/>
                <a:cs typeface="Trebuchet MS"/>
                <a:sym typeface="Trebuchet MS"/>
              </a:rPr>
              <a:t>Project background and context:</a:t>
            </a:r>
            <a:endParaRPr b="1" sz="1700">
              <a:solidFill>
                <a:srgbClr val="292929"/>
              </a:solidFill>
              <a:latin typeface="Trebuchet MS"/>
              <a:ea typeface="Trebuchet MS"/>
              <a:cs typeface="Trebuchet MS"/>
              <a:sym typeface="Trebuchet MS"/>
            </a:endParaRPr>
          </a:p>
          <a:p>
            <a:pPr indent="0" lvl="0" marL="457200" marR="0" rtl="0" algn="l">
              <a:lnSpc>
                <a:spcPct val="90000"/>
              </a:lnSpc>
              <a:spcBef>
                <a:spcPts val="0"/>
              </a:spcBef>
              <a:spcAft>
                <a:spcPts val="0"/>
              </a:spcAft>
              <a:buNone/>
            </a:pPr>
            <a:r>
              <a:rPr lang="en" sz="1700">
                <a:solidFill>
                  <a:srgbClr val="292929"/>
                </a:solidFill>
                <a:latin typeface="Trebuchet MS"/>
                <a:ea typeface="Trebuchet MS"/>
                <a:cs typeface="Trebuchet MS"/>
                <a:sym typeface="Trebuchet MS"/>
              </a:rPr>
              <a:t>SpaceX advertises Falcon 9 rocket launches on its website with a cost of $62-Million unlike other providers which cost upwards of $165-Million each. Much of the savings is because SpaceX can reuse the first stage. Therefore, if we can determine if the first stage will land, we can determine the cost of a launch by gathering information about SpaceX and creating dashboards for the team. We will also determine if SpaceX will reuse the first stage. We will train a machine learning model and use public information to predict if SpaceX will reuse the first stage.</a:t>
            </a:r>
            <a:endParaRPr sz="1700">
              <a:solidFill>
                <a:srgbClr val="292929"/>
              </a:solidFill>
              <a:latin typeface="Trebuchet MS"/>
              <a:ea typeface="Trebuchet MS"/>
              <a:cs typeface="Trebuchet MS"/>
              <a:sym typeface="Trebuchet MS"/>
            </a:endParaRPr>
          </a:p>
          <a:p>
            <a:pPr indent="0" lvl="0" marL="457200" marR="0" rtl="0" algn="l">
              <a:lnSpc>
                <a:spcPct val="90000"/>
              </a:lnSpc>
              <a:spcBef>
                <a:spcPts val="0"/>
              </a:spcBef>
              <a:spcAft>
                <a:spcPts val="0"/>
              </a:spcAft>
              <a:buNone/>
            </a:pPr>
            <a:r>
              <a:rPr lang="en" sz="1700">
                <a:solidFill>
                  <a:srgbClr val="292929"/>
                </a:solidFill>
                <a:latin typeface="Trebuchet MS"/>
                <a:ea typeface="Trebuchet MS"/>
                <a:cs typeface="Trebuchet MS"/>
                <a:sym typeface="Trebuchet MS"/>
              </a:rPr>
              <a:t>We can then help SpaceY to compete with SpaceX with our insights. </a:t>
            </a:r>
            <a:endParaRPr sz="1700">
              <a:solidFill>
                <a:srgbClr val="292929"/>
              </a:solidFill>
              <a:latin typeface="Trebuchet MS"/>
              <a:ea typeface="Trebuchet MS"/>
              <a:cs typeface="Trebuchet MS"/>
              <a:sym typeface="Trebuchet MS"/>
            </a:endParaRPr>
          </a:p>
          <a:p>
            <a:pPr indent="-184150" lvl="0" marL="177800" marR="0" rtl="0" algn="l">
              <a:lnSpc>
                <a:spcPct val="90000"/>
              </a:lnSpc>
              <a:spcBef>
                <a:spcPts val="1100"/>
              </a:spcBef>
              <a:spcAft>
                <a:spcPts val="0"/>
              </a:spcAft>
              <a:buClr>
                <a:srgbClr val="292929"/>
              </a:buClr>
              <a:buSzPts val="1700"/>
              <a:buFont typeface="Trebuchet MS"/>
              <a:buChar char="•"/>
            </a:pPr>
            <a:r>
              <a:rPr b="1" lang="en" sz="1700">
                <a:solidFill>
                  <a:srgbClr val="292929"/>
                </a:solidFill>
                <a:latin typeface="Trebuchet MS"/>
                <a:ea typeface="Trebuchet MS"/>
                <a:cs typeface="Trebuchet MS"/>
                <a:sym typeface="Trebuchet MS"/>
              </a:rPr>
              <a:t>Problems you want to find answers:</a:t>
            </a:r>
            <a:endParaRPr b="1" sz="1700">
              <a:solidFill>
                <a:srgbClr val="292929"/>
              </a:solidFill>
              <a:latin typeface="Trebuchet MS"/>
              <a:ea typeface="Trebuchet MS"/>
              <a:cs typeface="Trebuchet MS"/>
              <a:sym typeface="Trebuchet MS"/>
            </a:endParaRPr>
          </a:p>
          <a:p>
            <a:pPr indent="-336550" lvl="0" marL="457200" marR="0" rtl="0" algn="l">
              <a:lnSpc>
                <a:spcPct val="9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How to improve the chances of first stage successful landings?</a:t>
            </a:r>
            <a:endParaRPr sz="1700">
              <a:solidFill>
                <a:srgbClr val="292929"/>
              </a:solidFill>
              <a:latin typeface="Trebuchet MS"/>
              <a:ea typeface="Trebuchet MS"/>
              <a:cs typeface="Trebuchet MS"/>
              <a:sym typeface="Trebuchet MS"/>
            </a:endParaRPr>
          </a:p>
          <a:p>
            <a:pPr indent="-336550" lvl="0" marL="457200" marR="0" rtl="0" algn="l">
              <a:lnSpc>
                <a:spcPct val="9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What factors affect the first stage successful landings?</a:t>
            </a:r>
            <a:endParaRPr sz="1700">
              <a:solidFill>
                <a:srgbClr val="292929"/>
              </a:solidFill>
              <a:latin typeface="Trebuchet MS"/>
              <a:ea typeface="Trebuchet MS"/>
              <a:cs typeface="Trebuchet MS"/>
              <a:sym typeface="Trebuchet MS"/>
            </a:endParaRPr>
          </a:p>
          <a:p>
            <a:pPr indent="-336550" lvl="0" marL="457200" marR="0" rtl="0" algn="l">
              <a:lnSpc>
                <a:spcPct val="9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What is the probability of using first stage again after successful landing?</a:t>
            </a:r>
            <a:endParaRPr sz="1700">
              <a:solidFill>
                <a:srgbClr val="292929"/>
              </a:solidFill>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76"/>
          <p:cNvSpPr txBox="1"/>
          <p:nvPr>
            <p:ph idx="12" type="sldNum"/>
          </p:nvPr>
        </p:nvSpPr>
        <p:spPr>
          <a:xfrm>
            <a:off x="6536079" y="4519180"/>
            <a:ext cx="2057400" cy="301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30" name="Google Shape;530;p76"/>
          <p:cNvSpPr txBox="1"/>
          <p:nvPr>
            <p:ph idx="1" type="body"/>
          </p:nvPr>
        </p:nvSpPr>
        <p:spPr>
          <a:xfrm>
            <a:off x="577500" y="4166325"/>
            <a:ext cx="7886700" cy="491700"/>
          </a:xfrm>
          <a:prstGeom prst="rect">
            <a:avLst/>
          </a:prstGeom>
          <a:noFill/>
          <a:ln>
            <a:noFill/>
          </a:ln>
        </p:spPr>
        <p:txBody>
          <a:bodyPr anchorCtr="0" anchor="t" bIns="34275" lIns="68575" spcFirstLastPara="1" rIns="68575" wrap="square" tIns="34275">
            <a:normAutofit lnSpcReduction="20000"/>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We learn that success rate is higher when payload mass is lesser than 6000kgs and Booster Version FT has highest success rate</a:t>
            </a:r>
            <a:endParaRPr sz="1100">
              <a:latin typeface="Trebuchet MS"/>
              <a:ea typeface="Trebuchet MS"/>
              <a:cs typeface="Trebuchet MS"/>
              <a:sym typeface="Trebuchet MS"/>
            </a:endParaRPr>
          </a:p>
        </p:txBody>
      </p:sp>
      <p:sp>
        <p:nvSpPr>
          <p:cNvPr id="531" name="Google Shape;531;p76"/>
          <p:cNvSpPr txBox="1"/>
          <p:nvPr/>
        </p:nvSpPr>
        <p:spPr>
          <a:xfrm>
            <a:off x="577508" y="403988"/>
            <a:ext cx="7886700" cy="411900"/>
          </a:xfrm>
          <a:prstGeom prst="rect">
            <a:avLst/>
          </a:prstGeom>
          <a:noFill/>
          <a:ln>
            <a:noFill/>
          </a:ln>
        </p:spPr>
        <p:txBody>
          <a:bodyPr anchorCtr="0" anchor="ctr" bIns="34275" lIns="68575" spcFirstLastPara="1" rIns="68575" wrap="square" tIns="34275">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Trebuchet MS"/>
                <a:ea typeface="Trebuchet MS"/>
                <a:cs typeface="Trebuchet MS"/>
                <a:sym typeface="Trebuchet MS"/>
              </a:rPr>
              <a:t>Appendix - Payload Mass vs. Class, Best Booster Version</a:t>
            </a:r>
            <a:endParaRPr sz="3000">
              <a:solidFill>
                <a:srgbClr val="0B49CB"/>
              </a:solidFill>
              <a:latin typeface="Trebuchet MS"/>
              <a:ea typeface="Trebuchet MS"/>
              <a:cs typeface="Trebuchet MS"/>
              <a:sym typeface="Trebuchet MS"/>
            </a:endParaRPr>
          </a:p>
        </p:txBody>
      </p:sp>
      <p:pic>
        <p:nvPicPr>
          <p:cNvPr id="532" name="Google Shape;532;p76"/>
          <p:cNvPicPr preferRelativeResize="0"/>
          <p:nvPr/>
        </p:nvPicPr>
        <p:blipFill>
          <a:blip r:embed="rId4">
            <a:alphaModFix/>
          </a:blip>
          <a:stretch>
            <a:fillRect/>
          </a:stretch>
        </p:blipFill>
        <p:spPr>
          <a:xfrm>
            <a:off x="717750" y="968288"/>
            <a:ext cx="7708500" cy="30456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6" name="Shape 536"/>
        <p:cNvGrpSpPr/>
        <p:nvPr/>
      </p:nvGrpSpPr>
      <p:grpSpPr>
        <a:xfrm>
          <a:off x="0" y="0"/>
          <a:ext cx="0" cy="0"/>
          <a:chOff x="0" y="0"/>
          <a:chExt cx="0" cy="0"/>
        </a:xfrm>
      </p:grpSpPr>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32"/>
          <p:cNvSpPr txBox="1"/>
          <p:nvPr>
            <p:ph idx="12" type="sldNum"/>
          </p:nvPr>
        </p:nvSpPr>
        <p:spPr>
          <a:xfrm>
            <a:off x="708660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32"/>
          <p:cNvSpPr txBox="1"/>
          <p:nvPr/>
        </p:nvSpPr>
        <p:spPr>
          <a:xfrm>
            <a:off x="573973" y="2109575"/>
            <a:ext cx="936300" cy="284700"/>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Trebuchet MS"/>
                <a:ea typeface="Trebuchet MS"/>
                <a:cs typeface="Trebuchet MS"/>
                <a:sym typeface="Trebuchet MS"/>
              </a:rPr>
              <a:t>Section 1</a:t>
            </a:r>
            <a:endParaRPr sz="1100">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3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70" name="Google Shape;170;p33"/>
          <p:cNvSpPr txBox="1"/>
          <p:nvPr/>
        </p:nvSpPr>
        <p:spPr>
          <a:xfrm>
            <a:off x="577500" y="1021600"/>
            <a:ext cx="7578600" cy="3557700"/>
          </a:xfrm>
          <a:prstGeom prst="rect">
            <a:avLst/>
          </a:prstGeom>
          <a:noFill/>
          <a:ln>
            <a:noFill/>
          </a:ln>
        </p:spPr>
        <p:txBody>
          <a:bodyPr anchorCtr="0" anchor="t" bIns="34275" lIns="68575" spcFirstLastPara="1" rIns="68575" wrap="square" tIns="34275">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b="1" lang="en" sz="6600">
                <a:solidFill>
                  <a:srgbClr val="0B49CB"/>
                </a:solidFill>
                <a:latin typeface="Trebuchet MS"/>
                <a:ea typeface="Trebuchet MS"/>
                <a:cs typeface="Trebuchet MS"/>
                <a:sym typeface="Trebuchet MS"/>
              </a:rPr>
              <a:t>Executive Summary</a:t>
            </a:r>
            <a:endParaRPr b="1" sz="1100">
              <a:latin typeface="Trebuchet MS"/>
              <a:ea typeface="Trebuchet MS"/>
              <a:cs typeface="Trebuchet MS"/>
              <a:sym typeface="Trebuchet MS"/>
            </a:endParaRPr>
          </a:p>
          <a:p>
            <a:pPr indent="-180975" lvl="0" marL="177800" marR="0" rtl="0" algn="l">
              <a:lnSpc>
                <a:spcPct val="120000"/>
              </a:lnSpc>
              <a:spcBef>
                <a:spcPts val="1100"/>
              </a:spcBef>
              <a:spcAft>
                <a:spcPts val="0"/>
              </a:spcAft>
              <a:buClr>
                <a:srgbClr val="292929"/>
              </a:buClr>
              <a:buSzPct val="100000"/>
              <a:buFont typeface="Trebuchet MS"/>
              <a:buChar char="•"/>
            </a:pPr>
            <a:r>
              <a:rPr lang="en" sz="6600">
                <a:solidFill>
                  <a:srgbClr val="292929"/>
                </a:solidFill>
                <a:latin typeface="Trebuchet MS"/>
                <a:ea typeface="Trebuchet MS"/>
                <a:cs typeface="Trebuchet MS"/>
                <a:sym typeface="Trebuchet MS"/>
              </a:rPr>
              <a:t>Data collection methodology:</a:t>
            </a:r>
            <a:endParaRPr sz="1100">
              <a:latin typeface="Trebuchet MS"/>
              <a:ea typeface="Trebuchet MS"/>
              <a:cs typeface="Trebuchet MS"/>
              <a:sym typeface="Trebuchet MS"/>
            </a:endParaRPr>
          </a:p>
          <a:p>
            <a:pPr indent="-319087" lvl="0" marL="457200" marR="0" rtl="0" algn="l">
              <a:lnSpc>
                <a:spcPct val="120000"/>
              </a:lnSpc>
              <a:spcBef>
                <a:spcPts val="0"/>
              </a:spcBef>
              <a:spcAft>
                <a:spcPts val="0"/>
              </a:spcAft>
              <a:buClr>
                <a:srgbClr val="757070"/>
              </a:buClr>
              <a:buSzPct val="100000"/>
              <a:buFont typeface="Trebuchet MS"/>
              <a:buChar char="-"/>
            </a:pPr>
            <a:r>
              <a:rPr lang="en" sz="5700">
                <a:solidFill>
                  <a:srgbClr val="757070"/>
                </a:solidFill>
                <a:latin typeface="Trebuchet MS"/>
                <a:ea typeface="Trebuchet MS"/>
                <a:cs typeface="Trebuchet MS"/>
                <a:sym typeface="Trebuchet MS"/>
              </a:rPr>
              <a:t>C</a:t>
            </a:r>
            <a:r>
              <a:rPr i="0" lang="en" sz="5700" u="none" cap="none" strike="noStrike">
                <a:solidFill>
                  <a:srgbClr val="757070"/>
                </a:solidFill>
                <a:latin typeface="Trebuchet MS"/>
                <a:ea typeface="Trebuchet MS"/>
                <a:cs typeface="Trebuchet MS"/>
                <a:sym typeface="Trebuchet MS"/>
              </a:rPr>
              <a:t>ollected using SpaceX Rest API </a:t>
            </a:r>
            <a:endParaRPr i="0" sz="5700" u="none" cap="none" strike="noStrike">
              <a:solidFill>
                <a:srgbClr val="757070"/>
              </a:solidFill>
              <a:latin typeface="Trebuchet MS"/>
              <a:ea typeface="Trebuchet MS"/>
              <a:cs typeface="Trebuchet MS"/>
              <a:sym typeface="Trebuchet MS"/>
            </a:endParaRPr>
          </a:p>
          <a:p>
            <a:pPr indent="-319087" lvl="0" marL="457200" marR="0" rtl="0" algn="l">
              <a:lnSpc>
                <a:spcPct val="120000"/>
              </a:lnSpc>
              <a:spcBef>
                <a:spcPts val="0"/>
              </a:spcBef>
              <a:spcAft>
                <a:spcPts val="0"/>
              </a:spcAft>
              <a:buClr>
                <a:srgbClr val="757070"/>
              </a:buClr>
              <a:buSzPct val="100000"/>
              <a:buFont typeface="Trebuchet MS"/>
              <a:buChar char="-"/>
            </a:pPr>
            <a:r>
              <a:rPr lang="en" sz="5700">
                <a:solidFill>
                  <a:srgbClr val="757070"/>
                </a:solidFill>
                <a:latin typeface="Trebuchet MS"/>
                <a:ea typeface="Trebuchet MS"/>
                <a:cs typeface="Trebuchet MS"/>
                <a:sym typeface="Trebuchet MS"/>
              </a:rPr>
              <a:t>Collected by W</a:t>
            </a:r>
            <a:r>
              <a:rPr i="0" lang="en" sz="5700" u="none" cap="none" strike="noStrike">
                <a:solidFill>
                  <a:srgbClr val="757070"/>
                </a:solidFill>
                <a:latin typeface="Trebuchet MS"/>
                <a:ea typeface="Trebuchet MS"/>
                <a:cs typeface="Trebuchet MS"/>
                <a:sym typeface="Trebuchet MS"/>
              </a:rPr>
              <a:t>eb</a:t>
            </a:r>
            <a:r>
              <a:rPr lang="en" sz="5700">
                <a:solidFill>
                  <a:srgbClr val="757070"/>
                </a:solidFill>
                <a:latin typeface="Trebuchet MS"/>
                <a:ea typeface="Trebuchet MS"/>
                <a:cs typeface="Trebuchet MS"/>
                <a:sym typeface="Trebuchet MS"/>
              </a:rPr>
              <a:t> S</a:t>
            </a:r>
            <a:r>
              <a:rPr i="0" lang="en" sz="5700" u="none" cap="none" strike="noStrike">
                <a:solidFill>
                  <a:srgbClr val="757070"/>
                </a:solidFill>
                <a:latin typeface="Trebuchet MS"/>
                <a:ea typeface="Trebuchet MS"/>
                <a:cs typeface="Trebuchet MS"/>
                <a:sym typeface="Trebuchet MS"/>
              </a:rPr>
              <a:t>craping from Wikipedia</a:t>
            </a:r>
            <a:endParaRPr sz="1100">
              <a:latin typeface="Trebuchet MS"/>
              <a:ea typeface="Trebuchet MS"/>
              <a:cs typeface="Trebuchet MS"/>
              <a:sym typeface="Trebuchet MS"/>
            </a:endParaRPr>
          </a:p>
          <a:p>
            <a:pPr indent="-180975" lvl="0" marL="177800" marR="0" rtl="0" algn="l">
              <a:lnSpc>
                <a:spcPct val="120000"/>
              </a:lnSpc>
              <a:spcBef>
                <a:spcPts val="1100"/>
              </a:spcBef>
              <a:spcAft>
                <a:spcPts val="0"/>
              </a:spcAft>
              <a:buClr>
                <a:srgbClr val="292929"/>
              </a:buClr>
              <a:buSzPct val="100000"/>
              <a:buFont typeface="Trebuchet MS"/>
              <a:buChar char="•"/>
            </a:pPr>
            <a:r>
              <a:rPr lang="en" sz="6600">
                <a:solidFill>
                  <a:srgbClr val="292929"/>
                </a:solidFill>
                <a:latin typeface="Trebuchet MS"/>
                <a:ea typeface="Trebuchet MS"/>
                <a:cs typeface="Trebuchet MS"/>
                <a:sym typeface="Trebuchet MS"/>
              </a:rPr>
              <a:t>Performed data wrangling:</a:t>
            </a:r>
            <a:endParaRPr sz="1100">
              <a:latin typeface="Trebuchet MS"/>
              <a:ea typeface="Trebuchet MS"/>
              <a:cs typeface="Trebuchet MS"/>
              <a:sym typeface="Trebuchet MS"/>
            </a:endParaRPr>
          </a:p>
          <a:p>
            <a:pPr indent="-319087" lvl="0" marL="457200" marR="0" rtl="0" algn="l">
              <a:lnSpc>
                <a:spcPct val="120000"/>
              </a:lnSpc>
              <a:spcBef>
                <a:spcPts val="0"/>
              </a:spcBef>
              <a:spcAft>
                <a:spcPts val="0"/>
              </a:spcAft>
              <a:buClr>
                <a:srgbClr val="757070"/>
              </a:buClr>
              <a:buSzPct val="100000"/>
              <a:buFont typeface="Trebuchet MS"/>
              <a:buChar char="-"/>
            </a:pPr>
            <a:r>
              <a:rPr i="0" lang="en" sz="5700" u="none" cap="none" strike="noStrike">
                <a:solidFill>
                  <a:srgbClr val="757070"/>
                </a:solidFill>
                <a:latin typeface="Trebuchet MS"/>
                <a:ea typeface="Trebuchet MS"/>
                <a:cs typeface="Trebuchet MS"/>
                <a:sym typeface="Trebuchet MS"/>
              </a:rPr>
              <a:t>D</a:t>
            </a:r>
            <a:r>
              <a:rPr lang="en" sz="5700">
                <a:solidFill>
                  <a:srgbClr val="757070"/>
                </a:solidFill>
                <a:latin typeface="Trebuchet MS"/>
                <a:ea typeface="Trebuchet MS"/>
                <a:cs typeface="Trebuchet MS"/>
                <a:sym typeface="Trebuchet MS"/>
              </a:rPr>
              <a:t>ata filtering</a:t>
            </a:r>
            <a:endParaRPr sz="5700">
              <a:solidFill>
                <a:srgbClr val="757070"/>
              </a:solidFill>
              <a:latin typeface="Trebuchet MS"/>
              <a:ea typeface="Trebuchet MS"/>
              <a:cs typeface="Trebuchet MS"/>
              <a:sym typeface="Trebuchet MS"/>
            </a:endParaRPr>
          </a:p>
          <a:p>
            <a:pPr indent="-319087" lvl="0" marL="457200" marR="0" rtl="0" algn="l">
              <a:lnSpc>
                <a:spcPct val="120000"/>
              </a:lnSpc>
              <a:spcBef>
                <a:spcPts val="0"/>
              </a:spcBef>
              <a:spcAft>
                <a:spcPts val="0"/>
              </a:spcAft>
              <a:buClr>
                <a:srgbClr val="757070"/>
              </a:buClr>
              <a:buSzPct val="100000"/>
              <a:buFont typeface="Trebuchet MS"/>
              <a:buChar char="-"/>
            </a:pPr>
            <a:r>
              <a:rPr lang="en" sz="5700">
                <a:solidFill>
                  <a:srgbClr val="757070"/>
                </a:solidFill>
                <a:latin typeface="Trebuchet MS"/>
                <a:ea typeface="Trebuchet MS"/>
                <a:cs typeface="Trebuchet MS"/>
                <a:sym typeface="Trebuchet MS"/>
              </a:rPr>
              <a:t>Replacing null values with mean values where applicable</a:t>
            </a:r>
            <a:endParaRPr sz="5700">
              <a:solidFill>
                <a:srgbClr val="757070"/>
              </a:solidFill>
              <a:latin typeface="Trebuchet MS"/>
              <a:ea typeface="Trebuchet MS"/>
              <a:cs typeface="Trebuchet MS"/>
              <a:sym typeface="Trebuchet MS"/>
            </a:endParaRPr>
          </a:p>
          <a:p>
            <a:pPr indent="-319087" lvl="0" marL="457200" marR="0" rtl="0" algn="l">
              <a:lnSpc>
                <a:spcPct val="120000"/>
              </a:lnSpc>
              <a:spcBef>
                <a:spcPts val="0"/>
              </a:spcBef>
              <a:spcAft>
                <a:spcPts val="0"/>
              </a:spcAft>
              <a:buClr>
                <a:srgbClr val="757070"/>
              </a:buClr>
              <a:buSzPct val="100000"/>
              <a:buFont typeface="Trebuchet MS"/>
              <a:buChar char="-"/>
            </a:pPr>
            <a:r>
              <a:rPr lang="en" sz="5700">
                <a:solidFill>
                  <a:srgbClr val="757070"/>
                </a:solidFill>
                <a:latin typeface="Trebuchet MS"/>
                <a:ea typeface="Trebuchet MS"/>
                <a:cs typeface="Trebuchet MS"/>
                <a:sym typeface="Trebuchet MS"/>
              </a:rPr>
              <a:t>One Hot Encoding to turn categorical values into numerical values</a:t>
            </a:r>
            <a:endParaRPr sz="5700">
              <a:solidFill>
                <a:srgbClr val="757070"/>
              </a:solidFill>
              <a:latin typeface="Trebuchet MS"/>
              <a:ea typeface="Trebuchet MS"/>
              <a:cs typeface="Trebuchet MS"/>
              <a:sym typeface="Trebuchet MS"/>
            </a:endParaRPr>
          </a:p>
          <a:p>
            <a:pPr indent="-180975" lvl="0" marL="177800" marR="0" rtl="0" algn="l">
              <a:lnSpc>
                <a:spcPct val="120000"/>
              </a:lnSpc>
              <a:spcBef>
                <a:spcPts val="1100"/>
              </a:spcBef>
              <a:spcAft>
                <a:spcPts val="0"/>
              </a:spcAft>
              <a:buClr>
                <a:srgbClr val="292929"/>
              </a:buClr>
              <a:buSzPct val="100000"/>
              <a:buFont typeface="Trebuchet MS"/>
              <a:buChar char="•"/>
            </a:pPr>
            <a:r>
              <a:rPr lang="en" sz="6600">
                <a:solidFill>
                  <a:srgbClr val="292929"/>
                </a:solidFill>
                <a:latin typeface="Trebuchet MS"/>
                <a:ea typeface="Trebuchet MS"/>
                <a:cs typeface="Trebuchet MS"/>
                <a:sym typeface="Trebuchet MS"/>
              </a:rPr>
              <a:t>Performed Exploratory Data Analysis (EDA) using visualisation and SQL</a:t>
            </a:r>
            <a:endParaRPr sz="1100">
              <a:latin typeface="Trebuchet MS"/>
              <a:ea typeface="Trebuchet MS"/>
              <a:cs typeface="Trebuchet MS"/>
              <a:sym typeface="Trebuchet MS"/>
            </a:endParaRPr>
          </a:p>
          <a:p>
            <a:pPr indent="-180975" lvl="0" marL="177800" marR="0" rtl="0" algn="l">
              <a:lnSpc>
                <a:spcPct val="120000"/>
              </a:lnSpc>
              <a:spcBef>
                <a:spcPts val="1100"/>
              </a:spcBef>
              <a:spcAft>
                <a:spcPts val="0"/>
              </a:spcAft>
              <a:buClr>
                <a:srgbClr val="292929"/>
              </a:buClr>
              <a:buSzPct val="100000"/>
              <a:buFont typeface="Trebuchet MS"/>
              <a:buChar char="•"/>
            </a:pPr>
            <a:r>
              <a:rPr lang="en" sz="6600">
                <a:solidFill>
                  <a:srgbClr val="292929"/>
                </a:solidFill>
                <a:latin typeface="Trebuchet MS"/>
                <a:ea typeface="Trebuchet MS"/>
                <a:cs typeface="Trebuchet MS"/>
                <a:sym typeface="Trebuchet MS"/>
              </a:rPr>
              <a:t>Performed interactive visual analytics using Folium and Plotly Dash</a:t>
            </a:r>
            <a:endParaRPr sz="1100">
              <a:latin typeface="Trebuchet MS"/>
              <a:ea typeface="Trebuchet MS"/>
              <a:cs typeface="Trebuchet MS"/>
              <a:sym typeface="Trebuchet MS"/>
            </a:endParaRPr>
          </a:p>
          <a:p>
            <a:pPr indent="-180975" lvl="0" marL="177800" marR="0" rtl="0" algn="l">
              <a:lnSpc>
                <a:spcPct val="120000"/>
              </a:lnSpc>
              <a:spcBef>
                <a:spcPts val="1100"/>
              </a:spcBef>
              <a:spcAft>
                <a:spcPts val="0"/>
              </a:spcAft>
              <a:buClr>
                <a:srgbClr val="292929"/>
              </a:buClr>
              <a:buSzPct val="100000"/>
              <a:buFont typeface="Trebuchet MS"/>
              <a:buChar char="•"/>
            </a:pPr>
            <a:r>
              <a:rPr lang="en" sz="6600">
                <a:solidFill>
                  <a:srgbClr val="292929"/>
                </a:solidFill>
                <a:latin typeface="Trebuchet MS"/>
                <a:ea typeface="Trebuchet MS"/>
                <a:cs typeface="Trebuchet MS"/>
                <a:sym typeface="Trebuchet MS"/>
              </a:rPr>
              <a:t>Performed predictive analysis using classification models:</a:t>
            </a:r>
            <a:endParaRPr sz="1100">
              <a:latin typeface="Trebuchet MS"/>
              <a:ea typeface="Trebuchet MS"/>
              <a:cs typeface="Trebuchet MS"/>
              <a:sym typeface="Trebuchet MS"/>
            </a:endParaRPr>
          </a:p>
          <a:p>
            <a:pPr indent="-319087" lvl="0" marL="457200" marR="0" rtl="0" algn="l">
              <a:lnSpc>
                <a:spcPct val="120000"/>
              </a:lnSpc>
              <a:spcBef>
                <a:spcPts val="0"/>
              </a:spcBef>
              <a:spcAft>
                <a:spcPts val="0"/>
              </a:spcAft>
              <a:buClr>
                <a:srgbClr val="757070"/>
              </a:buClr>
              <a:buSzPct val="100000"/>
              <a:buFont typeface="Trebuchet MS"/>
              <a:buChar char="-"/>
            </a:pPr>
            <a:r>
              <a:rPr lang="en" sz="5700">
                <a:solidFill>
                  <a:srgbClr val="757070"/>
                </a:solidFill>
                <a:latin typeface="Trebuchet MS"/>
                <a:ea typeface="Trebuchet MS"/>
                <a:cs typeface="Trebuchet MS"/>
                <a:sym typeface="Trebuchet MS"/>
              </a:rPr>
              <a:t>Logistic Regression, Support Vector Machine, K-Nearest Neighbours, </a:t>
            </a:r>
            <a:r>
              <a:rPr lang="en" sz="5700">
                <a:solidFill>
                  <a:srgbClr val="757070"/>
                </a:solidFill>
                <a:latin typeface="Trebuchet MS"/>
                <a:ea typeface="Trebuchet MS"/>
                <a:cs typeface="Trebuchet MS"/>
                <a:sym typeface="Trebuchet MS"/>
              </a:rPr>
              <a:t>Decision</a:t>
            </a:r>
            <a:r>
              <a:rPr lang="en" sz="5700">
                <a:solidFill>
                  <a:srgbClr val="757070"/>
                </a:solidFill>
                <a:latin typeface="Trebuchet MS"/>
                <a:ea typeface="Trebuchet MS"/>
                <a:cs typeface="Trebuchet MS"/>
                <a:sym typeface="Trebuchet MS"/>
              </a:rPr>
              <a:t> Tree were built, tuned and evaluated to determine best </a:t>
            </a:r>
            <a:r>
              <a:rPr lang="en" sz="5700">
                <a:solidFill>
                  <a:srgbClr val="757070"/>
                </a:solidFill>
                <a:latin typeface="Trebuchet MS"/>
                <a:ea typeface="Trebuchet MS"/>
                <a:cs typeface="Trebuchet MS"/>
                <a:sym typeface="Trebuchet MS"/>
              </a:rPr>
              <a:t>result</a:t>
            </a:r>
            <a:r>
              <a:rPr lang="en" sz="5700">
                <a:solidFill>
                  <a:srgbClr val="757070"/>
                </a:solidFill>
                <a:latin typeface="Trebuchet MS"/>
                <a:ea typeface="Trebuchet MS"/>
                <a:cs typeface="Trebuchet MS"/>
                <a:sym typeface="Trebuchet MS"/>
              </a:rPr>
              <a:t>. </a:t>
            </a:r>
            <a:endParaRPr sz="1100">
              <a:latin typeface="Trebuchet MS"/>
              <a:ea typeface="Trebuchet MS"/>
              <a:cs typeface="Trebuchet MS"/>
              <a:sym typeface="Trebuchet MS"/>
            </a:endParaRPr>
          </a:p>
          <a:p>
            <a:pPr indent="-76200" lvl="0" marL="177800" marR="0" rtl="0" algn="l">
              <a:lnSpc>
                <a:spcPct val="120000"/>
              </a:lnSpc>
              <a:spcBef>
                <a:spcPts val="1100"/>
              </a:spcBef>
              <a:spcAft>
                <a:spcPts val="0"/>
              </a:spcAft>
              <a:buClr>
                <a:srgbClr val="0070C0"/>
              </a:buClr>
              <a:buSzPct val="100000"/>
              <a:buFont typeface="Arial"/>
              <a:buNone/>
            </a:pPr>
            <a:r>
              <a:t/>
            </a:r>
            <a:endParaRPr sz="66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p:txBody>
      </p:sp>
      <p:sp>
        <p:nvSpPr>
          <p:cNvPr id="171" name="Google Shape;171;p3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Methodology</a:t>
            </a:r>
            <a:endParaRPr sz="3000">
              <a:solidFill>
                <a:srgbClr val="0B49CB"/>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34"/>
          <p:cNvSpPr txBox="1"/>
          <p:nvPr>
            <p:ph idx="1" type="body"/>
          </p:nvPr>
        </p:nvSpPr>
        <p:spPr>
          <a:xfrm>
            <a:off x="577500" y="1369225"/>
            <a:ext cx="7886700" cy="3150000"/>
          </a:xfrm>
          <a:prstGeom prst="rect">
            <a:avLst/>
          </a:prstGeom>
          <a:noFill/>
          <a:ln>
            <a:noFill/>
          </a:ln>
        </p:spPr>
        <p:txBody>
          <a:bodyPr anchorCtr="0" anchor="t" bIns="34275" lIns="68575" spcFirstLastPara="1" rIns="68575" wrap="square" tIns="34275">
            <a:noAutofit/>
          </a:bodyPr>
          <a:lstStyle/>
          <a:p>
            <a:pPr indent="-184150" lvl="0" marL="1778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Data columns collected using Spacex Rest API include:</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FlightNumber, Date, BoosterVersion, PayloadMass, Orbit, Launchsite, Outcome, Flights, GridFins, Reused, Legs, LandingPad, Block, ReusedCount, Serial, Longitude, Latitude</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However, we need more information such as FlightNo., Time, etc which we collected from Wikipedia using web scraping. The following columns were collected:</a:t>
            </a:r>
            <a:endParaRPr sz="1700">
              <a:solidFill>
                <a:srgbClr val="292929"/>
              </a:solidFill>
              <a:latin typeface="Trebuchet MS"/>
              <a:ea typeface="Trebuchet MS"/>
              <a:cs typeface="Trebuchet MS"/>
              <a:sym typeface="Trebuchet MS"/>
            </a:endParaRPr>
          </a:p>
          <a:p>
            <a:pPr indent="-336550" lvl="0" marL="457200" marR="0" rtl="0" algn="l">
              <a:lnSpc>
                <a:spcPct val="100000"/>
              </a:lnSpc>
              <a:spcBef>
                <a:spcPts val="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Flight No., Date and time, Launch site, Payload, Payload mass, Orbit, Customer, Launch outcome</a:t>
            </a:r>
            <a:endParaRPr sz="1700">
              <a:solidFill>
                <a:srgbClr val="292929"/>
              </a:solidFill>
              <a:latin typeface="Trebuchet MS"/>
              <a:ea typeface="Trebuchet MS"/>
              <a:cs typeface="Trebuchet MS"/>
              <a:sym typeface="Trebuchet MS"/>
            </a:endParaRPr>
          </a:p>
          <a:p>
            <a:pPr indent="-184150" lvl="0" marL="177800" marR="0" rtl="0" algn="l">
              <a:lnSpc>
                <a:spcPct val="100000"/>
              </a:lnSpc>
              <a:spcBef>
                <a:spcPts val="1100"/>
              </a:spcBef>
              <a:spcAft>
                <a:spcPts val="0"/>
              </a:spcAft>
              <a:buClr>
                <a:srgbClr val="292929"/>
              </a:buClr>
              <a:buSzPts val="1700"/>
              <a:buFont typeface="Trebuchet MS"/>
              <a:buChar char="•"/>
            </a:pPr>
            <a:r>
              <a:rPr lang="en" sz="1700">
                <a:solidFill>
                  <a:srgbClr val="292929"/>
                </a:solidFill>
                <a:latin typeface="Trebuchet MS"/>
                <a:ea typeface="Trebuchet MS"/>
                <a:cs typeface="Trebuchet MS"/>
                <a:sym typeface="Trebuchet MS"/>
              </a:rPr>
              <a:t>The collected data was stored in a Pandas DataFrame, processed and exported to a .csv file</a:t>
            </a:r>
            <a:endParaRPr sz="1700">
              <a:solidFill>
                <a:srgbClr val="292929"/>
              </a:solidFill>
              <a:latin typeface="Trebuchet MS"/>
              <a:ea typeface="Trebuchet MS"/>
              <a:cs typeface="Trebuchet MS"/>
              <a:sym typeface="Trebuchet MS"/>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178" name="Google Shape;178;p3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Trebuchet MS"/>
                <a:ea typeface="Trebuchet MS"/>
                <a:cs typeface="Trebuchet MS"/>
                <a:sym typeface="Trebuchet MS"/>
              </a:rPr>
              <a:t>Data Collection</a:t>
            </a:r>
            <a:endParaRPr sz="3000">
              <a:solidFill>
                <a:srgbClr val="0B49CB"/>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3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Trebuchet MS"/>
                <a:ea typeface="Trebuchet MS"/>
                <a:cs typeface="Trebuchet MS"/>
                <a:sym typeface="Trebuchet MS"/>
              </a:rPr>
              <a:t>Data Collection – SpaceX API</a:t>
            </a:r>
            <a:endParaRPr sz="1100">
              <a:latin typeface="Trebuchet MS"/>
              <a:ea typeface="Trebuchet MS"/>
              <a:cs typeface="Trebuchet MS"/>
              <a:sym typeface="Trebuchet MS"/>
            </a:endParaRPr>
          </a:p>
        </p:txBody>
      </p:sp>
      <p:sp>
        <p:nvSpPr>
          <p:cNvPr id="185" name="Google Shape;185;p35"/>
          <p:cNvSpPr/>
          <p:nvPr/>
        </p:nvSpPr>
        <p:spPr>
          <a:xfrm>
            <a:off x="577425" y="994950"/>
            <a:ext cx="2465100" cy="1439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Trebuchet MS"/>
                <a:ea typeface="Trebuchet MS"/>
                <a:cs typeface="Trebuchet MS"/>
                <a:sym typeface="Trebuchet MS"/>
              </a:rPr>
              <a:t>Request and parse the SpaceX launch data using the GET request</a:t>
            </a:r>
            <a:endParaRPr/>
          </a:p>
        </p:txBody>
      </p:sp>
      <p:sp>
        <p:nvSpPr>
          <p:cNvPr id="186" name="Google Shape;186;p35"/>
          <p:cNvSpPr/>
          <p:nvPr/>
        </p:nvSpPr>
        <p:spPr>
          <a:xfrm>
            <a:off x="3352900" y="994950"/>
            <a:ext cx="2465100" cy="1439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Trebuchet MS"/>
                <a:ea typeface="Trebuchet MS"/>
                <a:cs typeface="Trebuchet MS"/>
                <a:sym typeface="Trebuchet MS"/>
              </a:rPr>
              <a:t>Decode the response content using .json() and turn it into a Pandas dataframe using .json_normalize()</a:t>
            </a:r>
            <a:endParaRPr sz="1700">
              <a:solidFill>
                <a:schemeClr val="dk1"/>
              </a:solidFill>
              <a:latin typeface="Trebuchet MS"/>
              <a:ea typeface="Trebuchet MS"/>
              <a:cs typeface="Trebuchet MS"/>
              <a:sym typeface="Trebuchet MS"/>
            </a:endParaRPr>
          </a:p>
        </p:txBody>
      </p:sp>
      <p:sp>
        <p:nvSpPr>
          <p:cNvPr id="187" name="Google Shape;187;p35"/>
          <p:cNvSpPr/>
          <p:nvPr/>
        </p:nvSpPr>
        <p:spPr>
          <a:xfrm>
            <a:off x="6128375" y="994950"/>
            <a:ext cx="2465100" cy="1439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rebuchet MS"/>
                <a:ea typeface="Trebuchet MS"/>
                <a:cs typeface="Trebuchet MS"/>
                <a:sym typeface="Trebuchet MS"/>
              </a:rPr>
              <a:t>Use columns - rocket, payloads, launchpad, cores - to gain more information</a:t>
            </a:r>
            <a:endParaRPr sz="1600">
              <a:latin typeface="Trebuchet MS"/>
              <a:ea typeface="Trebuchet MS"/>
              <a:cs typeface="Trebuchet MS"/>
              <a:sym typeface="Trebuchet MS"/>
            </a:endParaRPr>
          </a:p>
        </p:txBody>
      </p:sp>
      <p:sp>
        <p:nvSpPr>
          <p:cNvPr id="188" name="Google Shape;188;p35"/>
          <p:cNvSpPr/>
          <p:nvPr/>
        </p:nvSpPr>
        <p:spPr>
          <a:xfrm>
            <a:off x="3042525" y="1563900"/>
            <a:ext cx="310500" cy="3012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35"/>
          <p:cNvSpPr/>
          <p:nvPr/>
        </p:nvSpPr>
        <p:spPr>
          <a:xfrm>
            <a:off x="5818000" y="1563900"/>
            <a:ext cx="310500" cy="3012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35"/>
          <p:cNvSpPr/>
          <p:nvPr/>
        </p:nvSpPr>
        <p:spPr>
          <a:xfrm>
            <a:off x="3339450" y="3080075"/>
            <a:ext cx="2465100" cy="1439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rebuchet MS"/>
                <a:ea typeface="Trebuchet MS"/>
                <a:cs typeface="Trebuchet MS"/>
                <a:sym typeface="Trebuchet MS"/>
              </a:rPr>
              <a:t>Look for nulls and replace them with mean values. Later, export data to flat file (.csv)</a:t>
            </a:r>
            <a:endParaRPr sz="1600">
              <a:latin typeface="Trebuchet MS"/>
              <a:ea typeface="Trebuchet MS"/>
              <a:cs typeface="Trebuchet MS"/>
              <a:sym typeface="Trebuchet MS"/>
            </a:endParaRPr>
          </a:p>
        </p:txBody>
      </p:sp>
      <p:sp>
        <p:nvSpPr>
          <p:cNvPr id="191" name="Google Shape;191;p35"/>
          <p:cNvSpPr/>
          <p:nvPr/>
        </p:nvSpPr>
        <p:spPr>
          <a:xfrm>
            <a:off x="6128375" y="3080075"/>
            <a:ext cx="2465100" cy="1439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rebuchet MS"/>
                <a:ea typeface="Trebuchet MS"/>
                <a:cs typeface="Trebuchet MS"/>
                <a:sym typeface="Trebuchet MS"/>
              </a:rPr>
              <a:t>C</a:t>
            </a:r>
            <a:r>
              <a:rPr lang="en" sz="1600">
                <a:latin typeface="Trebuchet MS"/>
                <a:ea typeface="Trebuchet MS"/>
                <a:cs typeface="Trebuchet MS"/>
                <a:sym typeface="Trebuchet MS"/>
              </a:rPr>
              <a:t>ombine the columns into a dictionary. Filter to include only Falcon 9 launches</a:t>
            </a:r>
            <a:endParaRPr sz="1600">
              <a:latin typeface="Trebuchet MS"/>
              <a:ea typeface="Trebuchet MS"/>
              <a:cs typeface="Trebuchet MS"/>
              <a:sym typeface="Trebuchet MS"/>
            </a:endParaRPr>
          </a:p>
        </p:txBody>
      </p:sp>
      <p:sp>
        <p:nvSpPr>
          <p:cNvPr id="192" name="Google Shape;192;p35"/>
          <p:cNvSpPr/>
          <p:nvPr/>
        </p:nvSpPr>
        <p:spPr>
          <a:xfrm>
            <a:off x="7167725" y="2447313"/>
            <a:ext cx="386400" cy="6195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35"/>
          <p:cNvSpPr/>
          <p:nvPr/>
        </p:nvSpPr>
        <p:spPr>
          <a:xfrm flipH="1">
            <a:off x="5818000" y="3649025"/>
            <a:ext cx="310500" cy="3012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35"/>
          <p:cNvSpPr txBox="1"/>
          <p:nvPr/>
        </p:nvSpPr>
        <p:spPr>
          <a:xfrm>
            <a:off x="424125" y="3649025"/>
            <a:ext cx="2771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rebuchet MS"/>
                <a:ea typeface="Trebuchet MS"/>
                <a:cs typeface="Trebuchet MS"/>
                <a:sym typeface="Trebuchet MS"/>
              </a:rPr>
              <a:t>[</a:t>
            </a:r>
            <a:r>
              <a:rPr b="1" lang="en" sz="1600" u="sng">
                <a:solidFill>
                  <a:schemeClr val="hlink"/>
                </a:solidFill>
                <a:latin typeface="Trebuchet MS"/>
                <a:ea typeface="Trebuchet MS"/>
                <a:cs typeface="Trebuchet MS"/>
                <a:sym typeface="Trebuchet MS"/>
                <a:hlinkClick r:id="rId4"/>
              </a:rPr>
              <a:t>Click Here for my Github link</a:t>
            </a:r>
            <a:r>
              <a:rPr b="1" lang="en" sz="1600">
                <a:latin typeface="Trebuchet MS"/>
                <a:ea typeface="Trebuchet MS"/>
                <a:cs typeface="Trebuchet MS"/>
                <a:sym typeface="Trebuchet MS"/>
              </a:rPr>
              <a:t>] to my Data Collection using API notebook</a:t>
            </a:r>
            <a:endParaRPr b="1" sz="1600">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